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957"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27"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zar Haddad" userId="2e283afd989f472f" providerId="LiveId" clId="{BB4FC8B6-8DF1-4124-8F76-D1415DE1237A}"/>
    <pc:docChg chg="undo custSel addSld modSld">
      <pc:chgData name="Nazar Haddad" userId="2e283afd989f472f" providerId="LiveId" clId="{BB4FC8B6-8DF1-4124-8F76-D1415DE1237A}" dt="2018-02-23T05:17:35.189" v="232" actId="2165"/>
      <pc:docMkLst>
        <pc:docMk/>
      </pc:docMkLst>
      <pc:sldChg chg="modSp">
        <pc:chgData name="Nazar Haddad" userId="2e283afd989f472f" providerId="LiveId" clId="{BB4FC8B6-8DF1-4124-8F76-D1415DE1237A}" dt="2018-02-23T05:07:55.598" v="209" actId="120"/>
        <pc:sldMkLst>
          <pc:docMk/>
          <pc:sldMk cId="3912352485" sldId="263"/>
        </pc:sldMkLst>
        <pc:spChg chg="mod">
          <ac:chgData name="Nazar Haddad" userId="2e283afd989f472f" providerId="LiveId" clId="{BB4FC8B6-8DF1-4124-8F76-D1415DE1237A}" dt="2018-02-23T05:07:55.598" v="209" actId="120"/>
          <ac:spMkLst>
            <pc:docMk/>
            <pc:sldMk cId="3912352485" sldId="263"/>
            <ac:spMk id="3" creationId="{6EF2D006-2B59-4FD4-B72D-CDDC9E77F59F}"/>
          </ac:spMkLst>
        </pc:spChg>
      </pc:sldChg>
      <pc:sldChg chg="modSp">
        <pc:chgData name="Nazar Haddad" userId="2e283afd989f472f" providerId="LiveId" clId="{BB4FC8B6-8DF1-4124-8F76-D1415DE1237A}" dt="2018-02-23T05:10:17.364" v="222" actId="122"/>
        <pc:sldMkLst>
          <pc:docMk/>
          <pc:sldMk cId="860553665" sldId="264"/>
        </pc:sldMkLst>
        <pc:spChg chg="mod">
          <ac:chgData name="Nazar Haddad" userId="2e283afd989f472f" providerId="LiveId" clId="{BB4FC8B6-8DF1-4124-8F76-D1415DE1237A}" dt="2018-02-23T05:10:17.364" v="222" actId="122"/>
          <ac:spMkLst>
            <pc:docMk/>
            <pc:sldMk cId="860553665" sldId="264"/>
            <ac:spMk id="3" creationId="{5B2E827E-478A-4C63-B6F7-28810DDC194E}"/>
          </ac:spMkLst>
        </pc:spChg>
      </pc:sldChg>
      <pc:sldChg chg="modSp">
        <pc:chgData name="Nazar Haddad" userId="2e283afd989f472f" providerId="LiveId" clId="{BB4FC8B6-8DF1-4124-8F76-D1415DE1237A}" dt="2018-02-23T05:10:35.555" v="224" actId="6549"/>
        <pc:sldMkLst>
          <pc:docMk/>
          <pc:sldMk cId="875187272" sldId="265"/>
        </pc:sldMkLst>
        <pc:spChg chg="mod">
          <ac:chgData name="Nazar Haddad" userId="2e283afd989f472f" providerId="LiveId" clId="{BB4FC8B6-8DF1-4124-8F76-D1415DE1237A}" dt="2018-02-23T05:10:35.555" v="224" actId="6549"/>
          <ac:spMkLst>
            <pc:docMk/>
            <pc:sldMk cId="875187272" sldId="265"/>
            <ac:spMk id="3" creationId="{52D9FB08-46E2-43E3-94B3-567DC5514F3A}"/>
          </ac:spMkLst>
        </pc:spChg>
      </pc:sldChg>
      <pc:sldChg chg="modSp">
        <pc:chgData name="Nazar Haddad" userId="2e283afd989f472f" providerId="LiveId" clId="{BB4FC8B6-8DF1-4124-8F76-D1415DE1237A}" dt="2018-02-23T05:11:04.157" v="227" actId="122"/>
        <pc:sldMkLst>
          <pc:docMk/>
          <pc:sldMk cId="900219023" sldId="266"/>
        </pc:sldMkLst>
        <pc:spChg chg="mod">
          <ac:chgData name="Nazar Haddad" userId="2e283afd989f472f" providerId="LiveId" clId="{BB4FC8B6-8DF1-4124-8F76-D1415DE1237A}" dt="2018-02-23T05:11:04.157" v="227" actId="122"/>
          <ac:spMkLst>
            <pc:docMk/>
            <pc:sldMk cId="900219023" sldId="266"/>
            <ac:spMk id="3" creationId="{A8C50B30-5DA7-49AB-B2C4-199BAA43FF39}"/>
          </ac:spMkLst>
        </pc:spChg>
      </pc:sldChg>
      <pc:sldChg chg="modSp">
        <pc:chgData name="Nazar Haddad" userId="2e283afd989f472f" providerId="LiveId" clId="{BB4FC8B6-8DF1-4124-8F76-D1415DE1237A}" dt="2018-02-23T05:16:43.327" v="228" actId="122"/>
        <pc:sldMkLst>
          <pc:docMk/>
          <pc:sldMk cId="1471429147" sldId="272"/>
        </pc:sldMkLst>
        <pc:graphicFrameChg chg="modGraphic">
          <ac:chgData name="Nazar Haddad" userId="2e283afd989f472f" providerId="LiveId" clId="{BB4FC8B6-8DF1-4124-8F76-D1415DE1237A}" dt="2018-02-23T05:16:43.327" v="228" actId="122"/>
          <ac:graphicFrameMkLst>
            <pc:docMk/>
            <pc:sldMk cId="1471429147" sldId="272"/>
            <ac:graphicFrameMk id="4" creationId="{A0A611DC-9258-4E9B-9AFD-3AEA82B54A28}"/>
          </ac:graphicFrameMkLst>
        </pc:graphicFrameChg>
      </pc:sldChg>
      <pc:sldChg chg="addSp delSp modSp">
        <pc:chgData name="Nazar Haddad" userId="2e283afd989f472f" providerId="LiveId" clId="{BB4FC8B6-8DF1-4124-8F76-D1415DE1237A}" dt="2018-02-23T05:17:22.102" v="231" actId="404"/>
        <pc:sldMkLst>
          <pc:docMk/>
          <pc:sldMk cId="136321036" sldId="273"/>
        </pc:sldMkLst>
        <pc:spChg chg="del">
          <ac:chgData name="Nazar Haddad" userId="2e283afd989f472f" providerId="LiveId" clId="{BB4FC8B6-8DF1-4124-8F76-D1415DE1237A}" dt="2018-02-22T21:37:01.553" v="3"/>
          <ac:spMkLst>
            <pc:docMk/>
            <pc:sldMk cId="136321036" sldId="273"/>
            <ac:spMk id="2" creationId="{68A86C99-865C-4AC2-93AC-8967B03FA491}"/>
          </ac:spMkLst>
        </pc:spChg>
        <pc:spChg chg="del">
          <ac:chgData name="Nazar Haddad" userId="2e283afd989f472f" providerId="LiveId" clId="{BB4FC8B6-8DF1-4124-8F76-D1415DE1237A}" dt="2018-02-22T21:36:30.360" v="0"/>
          <ac:spMkLst>
            <pc:docMk/>
            <pc:sldMk cId="136321036" sldId="273"/>
            <ac:spMk id="3" creationId="{97BFF0BF-1E96-4EC0-B587-4FB6193CAC9E}"/>
          </ac:spMkLst>
        </pc:spChg>
        <pc:spChg chg="add del mod">
          <ac:chgData name="Nazar Haddad" userId="2e283afd989f472f" providerId="LiveId" clId="{BB4FC8B6-8DF1-4124-8F76-D1415DE1237A}" dt="2018-02-22T21:41:01.959" v="22"/>
          <ac:spMkLst>
            <pc:docMk/>
            <pc:sldMk cId="136321036" sldId="273"/>
            <ac:spMk id="6" creationId="{1C025EC6-000B-4BEA-948F-AAC6906B23A6}"/>
          </ac:spMkLst>
        </pc:spChg>
        <pc:graphicFrameChg chg="add mod modGraphic">
          <ac:chgData name="Nazar Haddad" userId="2e283afd989f472f" providerId="LiveId" clId="{BB4FC8B6-8DF1-4124-8F76-D1415DE1237A}" dt="2018-02-23T05:17:22.102" v="231" actId="404"/>
          <ac:graphicFrameMkLst>
            <pc:docMk/>
            <pc:sldMk cId="136321036" sldId="273"/>
            <ac:graphicFrameMk id="4" creationId="{01E28E29-AAFF-41C0-B562-348D854E1466}"/>
          </ac:graphicFrameMkLst>
        </pc:graphicFrameChg>
        <pc:graphicFrameChg chg="add del mod">
          <ac:chgData name="Nazar Haddad" userId="2e283afd989f472f" providerId="LiveId" clId="{BB4FC8B6-8DF1-4124-8F76-D1415DE1237A}" dt="2018-02-22T21:37:27.004" v="8"/>
          <ac:graphicFrameMkLst>
            <pc:docMk/>
            <pc:sldMk cId="136321036" sldId="273"/>
            <ac:graphicFrameMk id="5" creationId="{32D121BD-ED6C-4063-BAFC-8A0DC4F85D09}"/>
          </ac:graphicFrameMkLst>
        </pc:graphicFrameChg>
      </pc:sldChg>
      <pc:sldChg chg="addSp modSp add">
        <pc:chgData name="Nazar Haddad" userId="2e283afd989f472f" providerId="LiveId" clId="{BB4FC8B6-8DF1-4124-8F76-D1415DE1237A}" dt="2018-02-23T05:17:35.189" v="232" actId="2165"/>
        <pc:sldMkLst>
          <pc:docMk/>
          <pc:sldMk cId="1819179497" sldId="274"/>
        </pc:sldMkLst>
        <pc:graphicFrameChg chg="add mod modGraphic">
          <ac:chgData name="Nazar Haddad" userId="2e283afd989f472f" providerId="LiveId" clId="{BB4FC8B6-8DF1-4124-8F76-D1415DE1237A}" dt="2018-02-23T05:17:35.189" v="232" actId="2165"/>
          <ac:graphicFrameMkLst>
            <pc:docMk/>
            <pc:sldMk cId="1819179497" sldId="274"/>
            <ac:graphicFrameMk id="2" creationId="{70FB3D4C-B3F1-4095-A11E-F1793E826B7C}"/>
          </ac:graphicFrameMkLst>
        </pc:graphicFrameChg>
      </pc:sldChg>
      <pc:sldChg chg="addSp modSp add">
        <pc:chgData name="Nazar Haddad" userId="2e283afd989f472f" providerId="LiveId" clId="{BB4FC8B6-8DF1-4124-8F76-D1415DE1237A}" dt="2018-02-23T04:53:45.893" v="87" actId="798"/>
        <pc:sldMkLst>
          <pc:docMk/>
          <pc:sldMk cId="2247336290" sldId="275"/>
        </pc:sldMkLst>
        <pc:graphicFrameChg chg="add mod modGraphic">
          <ac:chgData name="Nazar Haddad" userId="2e283afd989f472f" providerId="LiveId" clId="{BB4FC8B6-8DF1-4124-8F76-D1415DE1237A}" dt="2018-02-23T04:53:45.893" v="87" actId="798"/>
          <ac:graphicFrameMkLst>
            <pc:docMk/>
            <pc:sldMk cId="2247336290" sldId="275"/>
            <ac:graphicFrameMk id="2" creationId="{0D441D60-20FA-432A-8005-CB2763B6C30A}"/>
          </ac:graphicFrameMkLst>
        </pc:graphicFrameChg>
      </pc:sldChg>
      <pc:sldChg chg="addSp modSp add">
        <pc:chgData name="Nazar Haddad" userId="2e283afd989f472f" providerId="LiveId" clId="{BB4FC8B6-8DF1-4124-8F76-D1415DE1237A}" dt="2018-02-23T04:59:40.159" v="132" actId="14100"/>
        <pc:sldMkLst>
          <pc:docMk/>
          <pc:sldMk cId="988181618" sldId="276"/>
        </pc:sldMkLst>
        <pc:graphicFrameChg chg="add mod modGraphic">
          <ac:chgData name="Nazar Haddad" userId="2e283afd989f472f" providerId="LiveId" clId="{BB4FC8B6-8DF1-4124-8F76-D1415DE1237A}" dt="2018-02-23T04:59:40.159" v="132" actId="14100"/>
          <ac:graphicFrameMkLst>
            <pc:docMk/>
            <pc:sldMk cId="988181618" sldId="276"/>
            <ac:graphicFrameMk id="2" creationId="{031F047F-E633-441C-B472-74C963BA751E}"/>
          </ac:graphicFrameMkLst>
        </pc:graphicFrameChg>
      </pc:sldChg>
      <pc:sldChg chg="addSp delSp modSp add">
        <pc:chgData name="Nazar Haddad" userId="2e283afd989f472f" providerId="LiveId" clId="{BB4FC8B6-8DF1-4124-8F76-D1415DE1237A}" dt="2018-02-23T05:06:30.712" v="191" actId="14100"/>
        <pc:sldMkLst>
          <pc:docMk/>
          <pc:sldMk cId="768929454" sldId="277"/>
        </pc:sldMkLst>
        <pc:spChg chg="add del mod">
          <ac:chgData name="Nazar Haddad" userId="2e283afd989f472f" providerId="LiveId" clId="{BB4FC8B6-8DF1-4124-8F76-D1415DE1237A}" dt="2018-02-23T05:01:42.758" v="136"/>
          <ac:spMkLst>
            <pc:docMk/>
            <pc:sldMk cId="768929454" sldId="277"/>
            <ac:spMk id="4" creationId="{96101B91-6E0A-4AA0-A0B6-38061A8F1D8C}"/>
          </ac:spMkLst>
        </pc:spChg>
        <pc:graphicFrameChg chg="add del mod modGraphic">
          <ac:chgData name="Nazar Haddad" userId="2e283afd989f472f" providerId="LiveId" clId="{BB4FC8B6-8DF1-4124-8F76-D1415DE1237A}" dt="2018-02-23T04:58:52.079" v="123" actId="478"/>
          <ac:graphicFrameMkLst>
            <pc:docMk/>
            <pc:sldMk cId="768929454" sldId="277"/>
            <ac:graphicFrameMk id="2" creationId="{ACD8DDA6-1106-40D7-911A-66975BFCB3C2}"/>
          </ac:graphicFrameMkLst>
        </pc:graphicFrameChg>
        <pc:graphicFrameChg chg="add del mod">
          <ac:chgData name="Nazar Haddad" userId="2e283afd989f472f" providerId="LiveId" clId="{BB4FC8B6-8DF1-4124-8F76-D1415DE1237A}" dt="2018-02-23T05:01:42.758" v="136"/>
          <ac:graphicFrameMkLst>
            <pc:docMk/>
            <pc:sldMk cId="768929454" sldId="277"/>
            <ac:graphicFrameMk id="3" creationId="{479E18B7-6984-4D27-8A74-B90BF62B493A}"/>
          </ac:graphicFrameMkLst>
        </pc:graphicFrameChg>
        <pc:graphicFrameChg chg="add mod modGraphic">
          <ac:chgData name="Nazar Haddad" userId="2e283afd989f472f" providerId="LiveId" clId="{BB4FC8B6-8DF1-4124-8F76-D1415DE1237A}" dt="2018-02-23T05:06:30.712" v="191" actId="14100"/>
          <ac:graphicFrameMkLst>
            <pc:docMk/>
            <pc:sldMk cId="768929454" sldId="277"/>
            <ac:graphicFrameMk id="5" creationId="{2835548B-F93D-433E-9798-B7C6F4A76F4E}"/>
          </ac:graphicFrameMkLst>
        </pc:graphicFrameChg>
      </pc:sldChg>
      <pc:sldChg chg="addSp modSp add">
        <pc:chgData name="Nazar Haddad" userId="2e283afd989f472f" providerId="LiveId" clId="{BB4FC8B6-8DF1-4124-8F76-D1415DE1237A}" dt="2018-02-23T05:06:14.067" v="188" actId="2165"/>
        <pc:sldMkLst>
          <pc:docMk/>
          <pc:sldMk cId="114810764" sldId="278"/>
        </pc:sldMkLst>
        <pc:graphicFrameChg chg="add mod modGraphic">
          <ac:chgData name="Nazar Haddad" userId="2e283afd989f472f" providerId="LiveId" clId="{BB4FC8B6-8DF1-4124-8F76-D1415DE1237A}" dt="2018-02-23T05:06:14.067" v="188" actId="2165"/>
          <ac:graphicFrameMkLst>
            <pc:docMk/>
            <pc:sldMk cId="114810764" sldId="278"/>
            <ac:graphicFrameMk id="2" creationId="{DAEC22BC-AC04-4430-95A8-2FCA4CC8E697}"/>
          </ac:graphicFrameMkLst>
        </pc:graphicFrameChg>
      </pc:sldChg>
      <pc:sldChg chg="addSp modSp add">
        <pc:chgData name="Nazar Haddad" userId="2e283afd989f472f" providerId="LiveId" clId="{BB4FC8B6-8DF1-4124-8F76-D1415DE1237A}" dt="2018-02-23T05:07:04.684" v="205" actId="20577"/>
        <pc:sldMkLst>
          <pc:docMk/>
          <pc:sldMk cId="1565015031" sldId="279"/>
        </pc:sldMkLst>
        <pc:spChg chg="add mod">
          <ac:chgData name="Nazar Haddad" userId="2e283afd989f472f" providerId="LiveId" clId="{BB4FC8B6-8DF1-4124-8F76-D1415DE1237A}" dt="2018-02-23T05:07:04.684" v="205" actId="20577"/>
          <ac:spMkLst>
            <pc:docMk/>
            <pc:sldMk cId="1565015031" sldId="279"/>
            <ac:spMk id="2" creationId="{2BF05755-0471-4B09-B2AA-5FCCEA305ECD}"/>
          </ac:spMkLst>
        </pc:spChg>
        <pc:spChg chg="add mod">
          <ac:chgData name="Nazar Haddad" userId="2e283afd989f472f" providerId="LiveId" clId="{BB4FC8B6-8DF1-4124-8F76-D1415DE1237A}" dt="2018-02-23T05:06:59.682" v="193"/>
          <ac:spMkLst>
            <pc:docMk/>
            <pc:sldMk cId="1565015031" sldId="279"/>
            <ac:spMk id="3" creationId="{5318C951-B2F3-4911-B682-F6DDA4D3869E}"/>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6E889451-8C52-413C-AA46-917BCC11B63A}" type="datetimeFigureOut">
              <a:rPr lang="de-DE" smtClean="0"/>
              <a:t>21.02.2018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33ECEFD-5A4D-4ADE-A957-8F0F16BCE98A}" type="slidenum">
              <a:rPr lang="de-DE" smtClean="0"/>
              <a:t>‹#›</a:t>
            </a:fld>
            <a:endParaRPr lang="de-DE"/>
          </a:p>
        </p:txBody>
      </p:sp>
    </p:spTree>
    <p:extLst>
      <p:ext uri="{BB962C8B-B14F-4D97-AF65-F5344CB8AC3E}">
        <p14:creationId xmlns:p14="http://schemas.microsoft.com/office/powerpoint/2010/main" val="3158338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E889451-8C52-413C-AA46-917BCC11B63A}" type="datetimeFigureOut">
              <a:rPr lang="de-DE" smtClean="0"/>
              <a:t>21.02.2018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33ECEFD-5A4D-4ADE-A957-8F0F16BCE98A}" type="slidenum">
              <a:rPr lang="de-DE" smtClean="0"/>
              <a:t>‹#›</a:t>
            </a:fld>
            <a:endParaRPr lang="de-DE"/>
          </a:p>
        </p:txBody>
      </p:sp>
    </p:spTree>
    <p:extLst>
      <p:ext uri="{BB962C8B-B14F-4D97-AF65-F5344CB8AC3E}">
        <p14:creationId xmlns:p14="http://schemas.microsoft.com/office/powerpoint/2010/main" val="3865790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E889451-8C52-413C-AA46-917BCC11B63A}" type="datetimeFigureOut">
              <a:rPr lang="de-DE" smtClean="0"/>
              <a:t>21.02.2018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33ECEFD-5A4D-4ADE-A957-8F0F16BCE98A}" type="slidenum">
              <a:rPr lang="de-DE" smtClean="0"/>
              <a:t>‹#›</a:t>
            </a:fld>
            <a:endParaRPr lang="de-DE"/>
          </a:p>
        </p:txBody>
      </p:sp>
    </p:spTree>
    <p:extLst>
      <p:ext uri="{BB962C8B-B14F-4D97-AF65-F5344CB8AC3E}">
        <p14:creationId xmlns:p14="http://schemas.microsoft.com/office/powerpoint/2010/main" val="1036469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E889451-8C52-413C-AA46-917BCC11B63A}" type="datetimeFigureOut">
              <a:rPr lang="de-DE" smtClean="0"/>
              <a:t>21.02.2018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33ECEFD-5A4D-4ADE-A957-8F0F16BCE98A}" type="slidenum">
              <a:rPr lang="de-DE" smtClean="0"/>
              <a:t>‹#›</a:t>
            </a:fld>
            <a:endParaRPr lang="de-DE"/>
          </a:p>
        </p:txBody>
      </p:sp>
    </p:spTree>
    <p:extLst>
      <p:ext uri="{BB962C8B-B14F-4D97-AF65-F5344CB8AC3E}">
        <p14:creationId xmlns:p14="http://schemas.microsoft.com/office/powerpoint/2010/main" val="4285055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6E889451-8C52-413C-AA46-917BCC11B63A}" type="datetimeFigureOut">
              <a:rPr lang="de-DE" smtClean="0"/>
              <a:t>21.02.2018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C33ECEFD-5A4D-4ADE-A957-8F0F16BCE98A}" type="slidenum">
              <a:rPr lang="de-DE" smtClean="0"/>
              <a:t>‹#›</a:t>
            </a:fld>
            <a:endParaRPr lang="de-DE"/>
          </a:p>
        </p:txBody>
      </p:sp>
    </p:spTree>
    <p:extLst>
      <p:ext uri="{BB962C8B-B14F-4D97-AF65-F5344CB8AC3E}">
        <p14:creationId xmlns:p14="http://schemas.microsoft.com/office/powerpoint/2010/main" val="415141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6E889451-8C52-413C-AA46-917BCC11B63A}" type="datetimeFigureOut">
              <a:rPr lang="de-DE" smtClean="0"/>
              <a:t>21.02.2018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33ECEFD-5A4D-4ADE-A957-8F0F16BCE98A}" type="slidenum">
              <a:rPr lang="de-DE" smtClean="0"/>
              <a:t>‹#›</a:t>
            </a:fld>
            <a:endParaRPr lang="de-DE"/>
          </a:p>
        </p:txBody>
      </p:sp>
    </p:spTree>
    <p:extLst>
      <p:ext uri="{BB962C8B-B14F-4D97-AF65-F5344CB8AC3E}">
        <p14:creationId xmlns:p14="http://schemas.microsoft.com/office/powerpoint/2010/main" val="1584290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6E889451-8C52-413C-AA46-917BCC11B63A}" type="datetimeFigureOut">
              <a:rPr lang="de-DE" smtClean="0"/>
              <a:t>21.02.2018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C33ECEFD-5A4D-4ADE-A957-8F0F16BCE98A}" type="slidenum">
              <a:rPr lang="de-DE" smtClean="0"/>
              <a:t>‹#›</a:t>
            </a:fld>
            <a:endParaRPr lang="de-DE"/>
          </a:p>
        </p:txBody>
      </p:sp>
    </p:spTree>
    <p:extLst>
      <p:ext uri="{BB962C8B-B14F-4D97-AF65-F5344CB8AC3E}">
        <p14:creationId xmlns:p14="http://schemas.microsoft.com/office/powerpoint/2010/main" val="2062875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6E889451-8C52-413C-AA46-917BCC11B63A}" type="datetimeFigureOut">
              <a:rPr lang="de-DE" smtClean="0"/>
              <a:t>21.02.2018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C33ECEFD-5A4D-4ADE-A957-8F0F16BCE98A}" type="slidenum">
              <a:rPr lang="de-DE" smtClean="0"/>
              <a:t>‹#›</a:t>
            </a:fld>
            <a:endParaRPr lang="de-DE"/>
          </a:p>
        </p:txBody>
      </p:sp>
    </p:spTree>
    <p:extLst>
      <p:ext uri="{BB962C8B-B14F-4D97-AF65-F5344CB8AC3E}">
        <p14:creationId xmlns:p14="http://schemas.microsoft.com/office/powerpoint/2010/main" val="2059153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E889451-8C52-413C-AA46-917BCC11B63A}" type="datetimeFigureOut">
              <a:rPr lang="de-DE" smtClean="0"/>
              <a:t>21.02.2018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C33ECEFD-5A4D-4ADE-A957-8F0F16BCE98A}" type="slidenum">
              <a:rPr lang="de-DE" smtClean="0"/>
              <a:t>‹#›</a:t>
            </a:fld>
            <a:endParaRPr lang="de-DE"/>
          </a:p>
        </p:txBody>
      </p:sp>
    </p:spTree>
    <p:extLst>
      <p:ext uri="{BB962C8B-B14F-4D97-AF65-F5344CB8AC3E}">
        <p14:creationId xmlns:p14="http://schemas.microsoft.com/office/powerpoint/2010/main" val="3026394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6E889451-8C52-413C-AA46-917BCC11B63A}" type="datetimeFigureOut">
              <a:rPr lang="de-DE" smtClean="0"/>
              <a:t>21.02.2018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33ECEFD-5A4D-4ADE-A957-8F0F16BCE98A}" type="slidenum">
              <a:rPr lang="de-DE" smtClean="0"/>
              <a:t>‹#›</a:t>
            </a:fld>
            <a:endParaRPr lang="de-DE"/>
          </a:p>
        </p:txBody>
      </p:sp>
    </p:spTree>
    <p:extLst>
      <p:ext uri="{BB962C8B-B14F-4D97-AF65-F5344CB8AC3E}">
        <p14:creationId xmlns:p14="http://schemas.microsoft.com/office/powerpoint/2010/main" val="2156121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6E889451-8C52-413C-AA46-917BCC11B63A}" type="datetimeFigureOut">
              <a:rPr lang="de-DE" smtClean="0"/>
              <a:t>21.02.2018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C33ECEFD-5A4D-4ADE-A957-8F0F16BCE98A}" type="slidenum">
              <a:rPr lang="de-DE" smtClean="0"/>
              <a:t>‹#›</a:t>
            </a:fld>
            <a:endParaRPr lang="de-DE"/>
          </a:p>
        </p:txBody>
      </p:sp>
    </p:spTree>
    <p:extLst>
      <p:ext uri="{BB962C8B-B14F-4D97-AF65-F5344CB8AC3E}">
        <p14:creationId xmlns:p14="http://schemas.microsoft.com/office/powerpoint/2010/main" val="2177366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889451-8C52-413C-AA46-917BCC11B63A}" type="datetimeFigureOut">
              <a:rPr lang="de-DE" smtClean="0"/>
              <a:t>21.02.2018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3ECEFD-5A4D-4ADE-A957-8F0F16BCE98A}" type="slidenum">
              <a:rPr lang="de-DE" smtClean="0"/>
              <a:t>‹#›</a:t>
            </a:fld>
            <a:endParaRPr lang="de-DE"/>
          </a:p>
        </p:txBody>
      </p:sp>
    </p:spTree>
    <p:extLst>
      <p:ext uri="{BB962C8B-B14F-4D97-AF65-F5344CB8AC3E}">
        <p14:creationId xmlns:p14="http://schemas.microsoft.com/office/powerpoint/2010/main" val="36911446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11FBBAE-0FBC-4ADB-9DBD-9198E4A04E65}"/>
              </a:ext>
            </a:extLst>
          </p:cNvPr>
          <p:cNvPicPr>
            <a:picLocks noChangeAspect="1"/>
          </p:cNvPicPr>
          <p:nvPr/>
        </p:nvPicPr>
        <p:blipFill rotWithShape="1">
          <a:blip r:embed="rId3" cstate="print">
            <a:duotone>
              <a:schemeClr val="accent4">
                <a:shade val="45000"/>
                <a:satMod val="135000"/>
              </a:schemeClr>
              <a:prstClr val="white"/>
            </a:duotone>
            <a:extLst>
              <a:ext uri="{28A0092B-C50C-407E-A947-70E740481C1C}">
                <a14:useLocalDpi xmlns:a14="http://schemas.microsoft.com/office/drawing/2010/main" val="0"/>
              </a:ext>
            </a:extLst>
          </a:blip>
          <a:srcRect l="15517" t="24074" r="13805" b="18932"/>
          <a:stretch/>
        </p:blipFill>
        <p:spPr>
          <a:xfrm>
            <a:off x="582332" y="201174"/>
            <a:ext cx="1534512" cy="1750304"/>
          </a:xfrm>
          <a:prstGeom prst="rect">
            <a:avLst/>
          </a:prstGeom>
        </p:spPr>
      </p:pic>
      <p:sp>
        <p:nvSpPr>
          <p:cNvPr id="4" name="Rechteck 3"/>
          <p:cNvSpPr/>
          <p:nvPr/>
        </p:nvSpPr>
        <p:spPr>
          <a:xfrm>
            <a:off x="827584" y="1390904"/>
            <a:ext cx="7200800" cy="5293757"/>
          </a:xfrm>
          <a:prstGeom prst="rect">
            <a:avLst/>
          </a:prstGeom>
        </p:spPr>
        <p:txBody>
          <a:bodyPr wrap="square">
            <a:spAutoFit/>
          </a:bodyPr>
          <a:lstStyle/>
          <a:p>
            <a:pPr algn="ctr"/>
            <a:r>
              <a:rPr lang="en-GB" sz="4400" b="1" dirty="0">
                <a:solidFill>
                  <a:schemeClr val="tx1">
                    <a:lumMod val="95000"/>
                    <a:lumOff val="5000"/>
                  </a:schemeClr>
                </a:solidFill>
              </a:rPr>
              <a:t>Quality Control &amp; Monitoring </a:t>
            </a:r>
          </a:p>
          <a:p>
            <a:pPr algn="ctr"/>
            <a:endParaRPr lang="en-GB" sz="2800" b="1" dirty="0">
              <a:solidFill>
                <a:schemeClr val="tx1">
                  <a:lumMod val="95000"/>
                  <a:lumOff val="5000"/>
                </a:schemeClr>
              </a:solidFill>
            </a:endParaRPr>
          </a:p>
          <a:p>
            <a:pPr algn="ctr"/>
            <a:r>
              <a:rPr lang="en-GB" sz="2400" b="1" dirty="0">
                <a:solidFill>
                  <a:schemeClr val="tx1">
                    <a:lumMod val="95000"/>
                    <a:lumOff val="5000"/>
                  </a:schemeClr>
                </a:solidFill>
              </a:rPr>
              <a:t>Training for Medical education via innovative </a:t>
            </a:r>
            <a:r>
              <a:rPr lang="en-GB" sz="2400" b="1" dirty="0" err="1">
                <a:solidFill>
                  <a:schemeClr val="tx1">
                    <a:lumMod val="95000"/>
                    <a:lumOff val="5000"/>
                  </a:schemeClr>
                </a:solidFill>
              </a:rPr>
              <a:t>eTechnology</a:t>
            </a:r>
            <a:r>
              <a:rPr lang="en-GB" sz="2400" b="1" dirty="0">
                <a:solidFill>
                  <a:schemeClr val="tx1">
                    <a:lumMod val="95000"/>
                    <a:lumOff val="5000"/>
                  </a:schemeClr>
                </a:solidFill>
              </a:rPr>
              <a:t>  </a:t>
            </a:r>
          </a:p>
          <a:p>
            <a:pPr algn="ctr"/>
            <a:endParaRPr lang="en-GB" b="1" dirty="0">
              <a:solidFill>
                <a:schemeClr val="tx1">
                  <a:lumMod val="95000"/>
                  <a:lumOff val="5000"/>
                </a:schemeClr>
              </a:solidFill>
            </a:endParaRPr>
          </a:p>
          <a:p>
            <a:pPr algn="ctr"/>
            <a:r>
              <a:rPr lang="en-GB" sz="3200" b="1" dirty="0">
                <a:solidFill>
                  <a:schemeClr val="tx1">
                    <a:lumMod val="95000"/>
                    <a:lumOff val="5000"/>
                  </a:schemeClr>
                </a:solidFill>
              </a:rPr>
              <a:t> </a:t>
            </a:r>
            <a:r>
              <a:rPr lang="en-GB" sz="3200" b="1" dirty="0" err="1">
                <a:solidFill>
                  <a:schemeClr val="tx1">
                    <a:lumMod val="95000"/>
                    <a:lumOff val="5000"/>
                  </a:schemeClr>
                </a:solidFill>
              </a:rPr>
              <a:t>MediTec</a:t>
            </a:r>
            <a:endParaRPr lang="en-GB" sz="3200" b="1" dirty="0">
              <a:solidFill>
                <a:schemeClr val="tx1">
                  <a:lumMod val="95000"/>
                  <a:lumOff val="5000"/>
                </a:schemeClr>
              </a:solidFill>
            </a:endParaRPr>
          </a:p>
          <a:p>
            <a:pPr algn="ctr"/>
            <a:endParaRPr lang="en-GB" sz="2000" b="1" dirty="0">
              <a:solidFill>
                <a:schemeClr val="tx1">
                  <a:lumMod val="95000"/>
                  <a:lumOff val="5000"/>
                </a:schemeClr>
              </a:solidFill>
            </a:endParaRPr>
          </a:p>
          <a:p>
            <a:pPr algn="ctr"/>
            <a:r>
              <a:rPr lang="en-GB" sz="1600" b="1" dirty="0">
                <a:solidFill>
                  <a:schemeClr val="tx1">
                    <a:lumMod val="95000"/>
                    <a:lumOff val="5000"/>
                  </a:schemeClr>
                </a:solidFill>
              </a:rPr>
              <a:t>Assistant Professor</a:t>
            </a:r>
          </a:p>
          <a:p>
            <a:pPr algn="ctr"/>
            <a:r>
              <a:rPr lang="en-GB" sz="2000" b="1" dirty="0" err="1">
                <a:solidFill>
                  <a:schemeClr val="tx1">
                    <a:lumMod val="95000"/>
                    <a:lumOff val="5000"/>
                  </a:schemeClr>
                </a:solidFill>
              </a:rPr>
              <a:t>Dr.</a:t>
            </a:r>
            <a:r>
              <a:rPr lang="en-GB" sz="2000" b="1" dirty="0">
                <a:solidFill>
                  <a:schemeClr val="tx1">
                    <a:lumMod val="95000"/>
                    <a:lumOff val="5000"/>
                  </a:schemeClr>
                </a:solidFill>
              </a:rPr>
              <a:t> Nazar S. Haddad</a:t>
            </a:r>
          </a:p>
          <a:p>
            <a:pPr algn="ctr">
              <a:tabLst>
                <a:tab pos="287338" algn="l"/>
              </a:tabLst>
            </a:pPr>
            <a:r>
              <a:rPr lang="en-GB" sz="1600" b="1" dirty="0">
                <a:solidFill>
                  <a:schemeClr val="tx1">
                    <a:lumMod val="95000"/>
                    <a:lumOff val="5000"/>
                  </a:schemeClr>
                </a:solidFill>
              </a:rPr>
              <a:t>University of Basrah</a:t>
            </a:r>
          </a:p>
          <a:p>
            <a:pPr algn="ctr">
              <a:tabLst>
                <a:tab pos="287338" algn="l"/>
              </a:tabLst>
            </a:pPr>
            <a:r>
              <a:rPr lang="en-GB" sz="1600" b="1" dirty="0">
                <a:solidFill>
                  <a:schemeClr val="tx1">
                    <a:lumMod val="95000"/>
                    <a:lumOff val="5000"/>
                  </a:schemeClr>
                </a:solidFill>
              </a:rPr>
              <a:t>College of Medicine </a:t>
            </a:r>
            <a:endParaRPr lang="de-DE" sz="1600" dirty="0">
              <a:solidFill>
                <a:schemeClr val="tx1">
                  <a:lumMod val="95000"/>
                  <a:lumOff val="5000"/>
                </a:schemeClr>
              </a:solidFill>
            </a:endParaRPr>
          </a:p>
          <a:p>
            <a:pPr algn="ctr"/>
            <a:endParaRPr lang="en-US" b="1" dirty="0"/>
          </a:p>
          <a:p>
            <a:pPr algn="ctr"/>
            <a:endParaRPr lang="en-US" b="1" dirty="0"/>
          </a:p>
          <a:p>
            <a:pPr algn="ctr"/>
            <a:endParaRPr lang="de-DE" dirty="0"/>
          </a:p>
          <a:p>
            <a:pPr algn="ctr"/>
            <a:endParaRPr lang="de-DE" dirty="0"/>
          </a:p>
        </p:txBody>
      </p:sp>
    </p:spTree>
    <p:extLst>
      <p:ext uri="{BB962C8B-B14F-4D97-AF65-F5344CB8AC3E}">
        <p14:creationId xmlns:p14="http://schemas.microsoft.com/office/powerpoint/2010/main" val="1126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50350-A120-4665-B969-7C0A28F18C61}"/>
              </a:ext>
            </a:extLst>
          </p:cNvPr>
          <p:cNvSpPr>
            <a:spLocks noGrp="1"/>
          </p:cNvSpPr>
          <p:nvPr>
            <p:ph type="title"/>
          </p:nvPr>
        </p:nvSpPr>
        <p:spPr/>
        <p:txBody>
          <a:bodyPr/>
          <a:lstStyle/>
          <a:p>
            <a:r>
              <a:rPr lang="en-US" b="1" dirty="0"/>
              <a:t>Tasks</a:t>
            </a:r>
            <a:endParaRPr lang="en-US" dirty="0"/>
          </a:p>
        </p:txBody>
      </p:sp>
      <p:sp>
        <p:nvSpPr>
          <p:cNvPr id="3" name="Content Placeholder 2">
            <a:extLst>
              <a:ext uri="{FF2B5EF4-FFF2-40B4-BE49-F238E27FC236}">
                <a16:creationId xmlns:a16="http://schemas.microsoft.com/office/drawing/2014/main" id="{A8F97E68-A1DE-426D-BE28-7BF08CEECE25}"/>
              </a:ext>
            </a:extLst>
          </p:cNvPr>
          <p:cNvSpPr>
            <a:spLocks noGrp="1"/>
          </p:cNvSpPr>
          <p:nvPr>
            <p:ph idx="1"/>
          </p:nvPr>
        </p:nvSpPr>
        <p:spPr/>
        <p:txBody>
          <a:bodyPr>
            <a:normAutofit/>
          </a:bodyPr>
          <a:lstStyle/>
          <a:p>
            <a:pPr marL="0" indent="0">
              <a:buNone/>
            </a:pPr>
            <a:r>
              <a:rPr lang="en-US" sz="2800" dirty="0"/>
              <a:t>4.1 Quality control, monitoring and budgetary control</a:t>
            </a:r>
            <a:br>
              <a:rPr lang="en-US" sz="2800" dirty="0"/>
            </a:br>
            <a:r>
              <a:rPr lang="en-US" sz="2800" dirty="0"/>
              <a:t>4.2 Monitoring of the development process</a:t>
            </a:r>
            <a:br>
              <a:rPr lang="en-US" sz="2800" dirty="0"/>
            </a:br>
            <a:r>
              <a:rPr lang="en-US" sz="2800" dirty="0"/>
              <a:t>4.3 Expertise and quality control of developed methodical training and manuals</a:t>
            </a:r>
            <a:br>
              <a:rPr lang="en-US" sz="2800" dirty="0"/>
            </a:br>
            <a:r>
              <a:rPr lang="en-US" sz="2800" dirty="0"/>
              <a:t>4.4 Project task supervision, result evaluation </a:t>
            </a:r>
          </a:p>
        </p:txBody>
      </p:sp>
    </p:spTree>
    <p:extLst>
      <p:ext uri="{BB962C8B-B14F-4D97-AF65-F5344CB8AC3E}">
        <p14:creationId xmlns:p14="http://schemas.microsoft.com/office/powerpoint/2010/main" val="728421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72965-8EA3-430B-B729-B2F6176F71EF}"/>
              </a:ext>
            </a:extLst>
          </p:cNvPr>
          <p:cNvSpPr>
            <a:spLocks noGrp="1"/>
          </p:cNvSpPr>
          <p:nvPr>
            <p:ph type="title"/>
          </p:nvPr>
        </p:nvSpPr>
        <p:spPr>
          <a:xfrm>
            <a:off x="457200" y="288926"/>
            <a:ext cx="8229600" cy="1143000"/>
          </a:xfrm>
        </p:spPr>
        <p:txBody>
          <a:bodyPr/>
          <a:lstStyle/>
          <a:p>
            <a:endParaRPr lang="en-US"/>
          </a:p>
        </p:txBody>
      </p:sp>
      <p:graphicFrame>
        <p:nvGraphicFramePr>
          <p:cNvPr id="4" name="Content Placeholder 3">
            <a:extLst>
              <a:ext uri="{FF2B5EF4-FFF2-40B4-BE49-F238E27FC236}">
                <a16:creationId xmlns:a16="http://schemas.microsoft.com/office/drawing/2014/main" id="{A0A611DC-9258-4E9B-9AFD-3AEA82B54A28}"/>
              </a:ext>
            </a:extLst>
          </p:cNvPr>
          <p:cNvGraphicFramePr>
            <a:graphicFrameLocks noGrp="1"/>
          </p:cNvGraphicFramePr>
          <p:nvPr>
            <p:ph idx="1"/>
            <p:extLst>
              <p:ext uri="{D42A27DB-BD31-4B8C-83A1-F6EECF244321}">
                <p14:modId xmlns:p14="http://schemas.microsoft.com/office/powerpoint/2010/main" val="1806100780"/>
              </p:ext>
            </p:extLst>
          </p:nvPr>
        </p:nvGraphicFramePr>
        <p:xfrm>
          <a:off x="534380" y="2348880"/>
          <a:ext cx="8075240" cy="1587246"/>
        </p:xfrm>
        <a:graphic>
          <a:graphicData uri="http://schemas.openxmlformats.org/drawingml/2006/table">
            <a:tbl>
              <a:tblPr firstRow="1" firstCol="1" bandRow="1">
                <a:tableStyleId>{69012ECD-51FC-41F1-AA8D-1B2483CD663E}</a:tableStyleId>
              </a:tblPr>
              <a:tblGrid>
                <a:gridCol w="2736304">
                  <a:extLst>
                    <a:ext uri="{9D8B030D-6E8A-4147-A177-3AD203B41FA5}">
                      <a16:colId xmlns:a16="http://schemas.microsoft.com/office/drawing/2014/main" val="794145795"/>
                    </a:ext>
                  </a:extLst>
                </a:gridCol>
                <a:gridCol w="5338936">
                  <a:extLst>
                    <a:ext uri="{9D8B030D-6E8A-4147-A177-3AD203B41FA5}">
                      <a16:colId xmlns:a16="http://schemas.microsoft.com/office/drawing/2014/main" val="1087416366"/>
                    </a:ext>
                  </a:extLst>
                </a:gridCol>
              </a:tblGrid>
              <a:tr h="526556">
                <a:tc>
                  <a:txBody>
                    <a:bodyPr/>
                    <a:lstStyle/>
                    <a:p>
                      <a:pPr marL="0" marR="0" algn="ctr">
                        <a:lnSpc>
                          <a:spcPct val="107000"/>
                        </a:lnSpc>
                        <a:spcBef>
                          <a:spcPts val="0"/>
                        </a:spcBef>
                        <a:spcAft>
                          <a:spcPts val="0"/>
                        </a:spcAft>
                      </a:pPr>
                      <a:r>
                        <a:rPr lang="en-US" sz="2000" dirty="0">
                          <a:effectLst/>
                        </a:rPr>
                        <a:t>Estimated Start Date</a:t>
                      </a:r>
                      <a:br>
                        <a:rPr lang="en-US" sz="2000" dirty="0">
                          <a:effectLst/>
                        </a:rPr>
                      </a:br>
                      <a:r>
                        <a:rPr lang="en-US" sz="2000" dirty="0">
                          <a:effectLst/>
                        </a:rPr>
                        <a:t>(15.10.2017)</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ctr">
                        <a:lnSpc>
                          <a:spcPct val="107000"/>
                        </a:lnSpc>
                        <a:spcBef>
                          <a:spcPts val="0"/>
                        </a:spcBef>
                        <a:spcAft>
                          <a:spcPts val="0"/>
                        </a:spcAft>
                      </a:pPr>
                      <a:r>
                        <a:rPr lang="en-US" sz="2000" dirty="0">
                          <a:effectLst/>
                        </a:rPr>
                        <a:t>Estimated End Date</a:t>
                      </a:r>
                      <a:br>
                        <a:rPr lang="en-US" sz="2000" dirty="0">
                          <a:effectLst/>
                        </a:rPr>
                      </a:br>
                      <a:r>
                        <a:rPr lang="en-US" sz="2000" dirty="0">
                          <a:effectLst/>
                        </a:rPr>
                        <a:t>(15.10.2020)</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94031413"/>
                  </a:ext>
                </a:extLst>
              </a:tr>
              <a:tr h="257321">
                <a:tc>
                  <a:txBody>
                    <a:bodyPr/>
                    <a:lstStyle/>
                    <a:p>
                      <a:pPr marL="0" marR="0">
                        <a:lnSpc>
                          <a:spcPct val="107000"/>
                        </a:lnSpc>
                        <a:spcBef>
                          <a:spcPts val="0"/>
                        </a:spcBef>
                        <a:spcAft>
                          <a:spcPts val="0"/>
                        </a:spcAft>
                      </a:pPr>
                      <a:r>
                        <a:rPr lang="en-US" sz="2000">
                          <a:effectLst/>
                        </a:rPr>
                        <a:t>Lead Organisation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2000" dirty="0">
                          <a:effectLst/>
                        </a:rPr>
                        <a:t>EU partners and local coordinators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517740324"/>
                  </a:ext>
                </a:extLst>
              </a:tr>
              <a:tr h="526556">
                <a:tc>
                  <a:txBody>
                    <a:bodyPr/>
                    <a:lstStyle/>
                    <a:p>
                      <a:pPr marL="0" marR="0">
                        <a:lnSpc>
                          <a:spcPct val="107000"/>
                        </a:lnSpc>
                        <a:spcBef>
                          <a:spcPts val="0"/>
                        </a:spcBef>
                        <a:spcAft>
                          <a:spcPts val="0"/>
                        </a:spcAft>
                      </a:pPr>
                      <a:r>
                        <a:rPr lang="en-US" sz="2000">
                          <a:effectLst/>
                        </a:rPr>
                        <a:t>Participating</a:t>
                      </a:r>
                      <a:br>
                        <a:rPr lang="en-US" sz="2000">
                          <a:effectLst/>
                        </a:rPr>
                      </a:br>
                      <a:r>
                        <a:rPr lang="en-US" sz="2000">
                          <a:effectLst/>
                        </a:rPr>
                        <a:t>Organisation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2000" dirty="0">
                          <a:effectLst/>
                        </a:rPr>
                        <a:t>All partners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351557354"/>
                  </a:ext>
                </a:extLst>
              </a:tr>
            </a:tbl>
          </a:graphicData>
        </a:graphic>
      </p:graphicFrame>
    </p:spTree>
    <p:extLst>
      <p:ext uri="{BB962C8B-B14F-4D97-AF65-F5344CB8AC3E}">
        <p14:creationId xmlns:p14="http://schemas.microsoft.com/office/powerpoint/2010/main" val="147142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1E28E29-AAFF-41C0-B562-348D854E1466}"/>
              </a:ext>
            </a:extLst>
          </p:cNvPr>
          <p:cNvGraphicFramePr>
            <a:graphicFrameLocks noGrp="1"/>
          </p:cNvGraphicFramePr>
          <p:nvPr>
            <p:ph idx="4294967295"/>
            <p:extLst>
              <p:ext uri="{D42A27DB-BD31-4B8C-83A1-F6EECF244321}">
                <p14:modId xmlns:p14="http://schemas.microsoft.com/office/powerpoint/2010/main" val="2564788826"/>
              </p:ext>
            </p:extLst>
          </p:nvPr>
        </p:nvGraphicFramePr>
        <p:xfrm>
          <a:off x="899592" y="1196752"/>
          <a:ext cx="7848872" cy="4365127"/>
        </p:xfrm>
        <a:graphic>
          <a:graphicData uri="http://schemas.openxmlformats.org/drawingml/2006/table">
            <a:tbl>
              <a:tblPr firstRow="1" firstCol="1" bandRow="1">
                <a:tableStyleId>{5C22544A-7EE6-4342-B048-85BDC9FD1C3A}</a:tableStyleId>
              </a:tblPr>
              <a:tblGrid>
                <a:gridCol w="1514695">
                  <a:extLst>
                    <a:ext uri="{9D8B030D-6E8A-4147-A177-3AD203B41FA5}">
                      <a16:colId xmlns:a16="http://schemas.microsoft.com/office/drawing/2014/main" val="2753738546"/>
                    </a:ext>
                  </a:extLst>
                </a:gridCol>
                <a:gridCol w="4222785">
                  <a:extLst>
                    <a:ext uri="{9D8B030D-6E8A-4147-A177-3AD203B41FA5}">
                      <a16:colId xmlns:a16="http://schemas.microsoft.com/office/drawing/2014/main" val="2603570259"/>
                    </a:ext>
                  </a:extLst>
                </a:gridCol>
                <a:gridCol w="2111392">
                  <a:extLst>
                    <a:ext uri="{9D8B030D-6E8A-4147-A177-3AD203B41FA5}">
                      <a16:colId xmlns:a16="http://schemas.microsoft.com/office/drawing/2014/main" val="3951092428"/>
                    </a:ext>
                  </a:extLst>
                </a:gridCol>
              </a:tblGrid>
              <a:tr h="282056">
                <a:tc>
                  <a:txBody>
                    <a:bodyPr/>
                    <a:lstStyle/>
                    <a:p>
                      <a:pPr marL="0" marR="0" algn="l">
                        <a:lnSpc>
                          <a:spcPct val="107000"/>
                        </a:lnSpc>
                        <a:spcBef>
                          <a:spcPts val="0"/>
                        </a:spcBef>
                        <a:spcAft>
                          <a:spcPts val="0"/>
                        </a:spcAft>
                      </a:pPr>
                      <a:r>
                        <a:rPr lang="en-US" sz="1800" dirty="0">
                          <a:effectLst/>
                        </a:rPr>
                        <a:t>Title </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gn="l">
                        <a:lnSpc>
                          <a:spcPct val="107000"/>
                        </a:lnSpc>
                        <a:spcBef>
                          <a:spcPts val="0"/>
                        </a:spcBef>
                        <a:spcAft>
                          <a:spcPts val="0"/>
                        </a:spcAft>
                      </a:pPr>
                      <a:r>
                        <a:rPr lang="en-US" sz="1800">
                          <a:effectLst/>
                        </a:rPr>
                        <a:t>Quality control, monitoring and budgetary control</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lnSpc>
                          <a:spcPct val="107000"/>
                        </a:lnSpc>
                      </a:pPr>
                      <a:r>
                        <a:rPr lang="en-US" sz="1600" dirty="0">
                          <a:effectLst/>
                          <a:latin typeface="Calibri" panose="020F0502020204030204" pitchFamily="34" charset="0"/>
                          <a:cs typeface="Arial" panose="020B0604020202020204" pitchFamily="34" charset="0"/>
                        </a:rPr>
                        <a:t>4.1</a:t>
                      </a:r>
                    </a:p>
                  </a:txBody>
                  <a:tcPr marL="68580" marR="68580" marT="0" marB="0" anchor="ctr"/>
                </a:tc>
                <a:extLst>
                  <a:ext uri="{0D108BD9-81ED-4DB2-BD59-A6C34878D82A}">
                    <a16:rowId xmlns:a16="http://schemas.microsoft.com/office/drawing/2014/main" val="1992981362"/>
                  </a:ext>
                </a:extLst>
              </a:tr>
              <a:tr h="870404">
                <a:tc>
                  <a:txBody>
                    <a:bodyPr/>
                    <a:lstStyle/>
                    <a:p>
                      <a:pPr marL="0" marR="0" algn="l">
                        <a:lnSpc>
                          <a:spcPct val="107000"/>
                        </a:lnSpc>
                        <a:spcBef>
                          <a:spcPts val="0"/>
                        </a:spcBef>
                        <a:spcAft>
                          <a:spcPts val="0"/>
                        </a:spcAft>
                      </a:pPr>
                      <a:r>
                        <a:rPr lang="en-US" sz="1800" dirty="0">
                          <a:effectLst/>
                        </a:rPr>
                        <a:t>Type</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gridSpan="2">
                  <a:txBody>
                    <a:bodyPr/>
                    <a:lstStyle/>
                    <a:p>
                      <a:pPr marL="0" marR="0" algn="l">
                        <a:lnSpc>
                          <a:spcPct val="107000"/>
                        </a:lnSpc>
                        <a:spcBef>
                          <a:spcPts val="0"/>
                        </a:spcBef>
                        <a:spcAft>
                          <a:spcPts val="0"/>
                        </a:spcAft>
                      </a:pPr>
                      <a:r>
                        <a:rPr lang="en-US" sz="1800" dirty="0">
                          <a:effectLst/>
                        </a:rPr>
                        <a:t>☒ Event</a:t>
                      </a:r>
                      <a:br>
                        <a:rPr lang="en-US" sz="1800" dirty="0">
                          <a:effectLst/>
                        </a:rPr>
                      </a:br>
                      <a:r>
                        <a:rPr lang="en-US" sz="1800" dirty="0">
                          <a:effectLst/>
                        </a:rPr>
                        <a:t>☒ Report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pPr marL="0" marR="0" algn="l">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17500670"/>
                  </a:ext>
                </a:extLst>
              </a:tr>
              <a:tr h="2347855">
                <a:tc>
                  <a:txBody>
                    <a:bodyPr/>
                    <a:lstStyle/>
                    <a:p>
                      <a:pPr marL="0" marR="0" algn="l">
                        <a:lnSpc>
                          <a:spcPct val="107000"/>
                        </a:lnSpc>
                        <a:spcBef>
                          <a:spcPts val="0"/>
                        </a:spcBef>
                        <a:spcAft>
                          <a:spcPts val="0"/>
                        </a:spcAft>
                      </a:pPr>
                      <a:r>
                        <a:rPr lang="en-US" sz="1800">
                          <a:effectLst/>
                        </a:rPr>
                        <a:t>Description</a:t>
                      </a:r>
                      <a:endParaRPr lang="en-US" sz="1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gridSpan="2">
                  <a:txBody>
                    <a:bodyPr/>
                    <a:lstStyle/>
                    <a:p>
                      <a:pPr marL="0" marR="0" algn="l">
                        <a:lnSpc>
                          <a:spcPct val="107000"/>
                        </a:lnSpc>
                        <a:spcBef>
                          <a:spcPts val="0"/>
                        </a:spcBef>
                        <a:spcAft>
                          <a:spcPts val="0"/>
                        </a:spcAft>
                      </a:pPr>
                      <a:r>
                        <a:rPr lang="en-US" sz="2000" dirty="0">
                          <a:effectLst/>
                        </a:rPr>
                        <a:t>Local coordinators and admin. staff in HTWK and in JO,IR</a:t>
                      </a:r>
                      <a:br>
                        <a:rPr lang="en-US" sz="2000" dirty="0">
                          <a:effectLst/>
                        </a:rPr>
                      </a:br>
                      <a:r>
                        <a:rPr lang="en-US" sz="2000" dirty="0">
                          <a:effectLst/>
                        </a:rPr>
                        <a:t>and Iraq carry out all quality control, monitoring, control</a:t>
                      </a:r>
                      <a:br>
                        <a:rPr lang="en-US" sz="2000" dirty="0">
                          <a:effectLst/>
                        </a:rPr>
                      </a:br>
                      <a:r>
                        <a:rPr lang="en-US" sz="2000" dirty="0">
                          <a:effectLst/>
                        </a:rPr>
                        <a:t>budget and costs effectivity.</a:t>
                      </a:r>
                      <a:br>
                        <a:rPr lang="en-US" sz="2000" dirty="0">
                          <a:effectLst/>
                        </a:rPr>
                      </a:br>
                      <a:r>
                        <a:rPr lang="en-US" sz="2000" dirty="0">
                          <a:effectLst/>
                        </a:rPr>
                        <a:t>Development of a quality plan and QA documents to</a:t>
                      </a:r>
                      <a:br>
                        <a:rPr lang="en-US" sz="2000" dirty="0">
                          <a:effectLst/>
                        </a:rPr>
                      </a:br>
                      <a:r>
                        <a:rPr lang="en-US" sz="2000" dirty="0">
                          <a:effectLst/>
                        </a:rPr>
                        <a:t>evaluate the project.</a:t>
                      </a:r>
                      <a:br>
                        <a:rPr lang="en-US" sz="2000" dirty="0">
                          <a:effectLst/>
                        </a:rPr>
                      </a:br>
                      <a:r>
                        <a:rPr lang="en-US" sz="2000" dirty="0">
                          <a:effectLst/>
                        </a:rPr>
                        <a:t>EU-partners check also the established center for training on innovative medical technology creation &amp; work in JO,IR and IQ due to availability /stability/info exchange/course </a:t>
                      </a:r>
                      <a:r>
                        <a:rPr lang="en-US" sz="2000" kern="1200" dirty="0">
                          <a:solidFill>
                            <a:schemeClr val="dk1"/>
                          </a:solidFill>
                          <a:effectLst/>
                          <a:latin typeface="+mn-lt"/>
                          <a:ea typeface="+mn-ea"/>
                          <a:cs typeface="+mn-cs"/>
                        </a:rPr>
                        <a:t>and training materials during visits and internet sessions</a:t>
                      </a:r>
                      <a:r>
                        <a:rPr lang="en-US" sz="1800" kern="1200" dirty="0">
                          <a:solidFill>
                            <a:schemeClr val="dk1"/>
                          </a:solidFill>
                          <a:effectLst/>
                          <a:latin typeface="+mn-lt"/>
                          <a:ea typeface="+mn-ea"/>
                          <a:cs typeface="+mn-cs"/>
                        </a:rPr>
                        <a:t>.</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pPr algn="l">
                        <a:lnSpc>
                          <a:spcPct val="107000"/>
                        </a:lnSpc>
                      </a:pPr>
                      <a:endParaRPr lang="en-US" sz="1600" dirty="0">
                        <a:effectLst/>
                        <a:latin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566148463"/>
                  </a:ext>
                </a:extLst>
              </a:tr>
            </a:tbl>
          </a:graphicData>
        </a:graphic>
      </p:graphicFrame>
    </p:spTree>
    <p:extLst>
      <p:ext uri="{BB962C8B-B14F-4D97-AF65-F5344CB8AC3E}">
        <p14:creationId xmlns:p14="http://schemas.microsoft.com/office/powerpoint/2010/main" val="136321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70FB3D4C-B3F1-4095-A11E-F1793E826B7C}"/>
              </a:ext>
            </a:extLst>
          </p:cNvPr>
          <p:cNvGraphicFramePr>
            <a:graphicFrameLocks noGrp="1"/>
          </p:cNvGraphicFramePr>
          <p:nvPr>
            <p:extLst>
              <p:ext uri="{D42A27DB-BD31-4B8C-83A1-F6EECF244321}">
                <p14:modId xmlns:p14="http://schemas.microsoft.com/office/powerpoint/2010/main" val="3884336146"/>
              </p:ext>
            </p:extLst>
          </p:nvPr>
        </p:nvGraphicFramePr>
        <p:xfrm>
          <a:off x="683568" y="1412776"/>
          <a:ext cx="8229600" cy="3130805"/>
        </p:xfrm>
        <a:graphic>
          <a:graphicData uri="http://schemas.openxmlformats.org/drawingml/2006/table">
            <a:tbl>
              <a:tblPr firstRow="1" firstCol="1" bandRow="1">
                <a:tableStyleId>{5C22544A-7EE6-4342-B048-85BDC9FD1C3A}</a:tableStyleId>
              </a:tblPr>
              <a:tblGrid>
                <a:gridCol w="3489047">
                  <a:extLst>
                    <a:ext uri="{9D8B030D-6E8A-4147-A177-3AD203B41FA5}">
                      <a16:colId xmlns:a16="http://schemas.microsoft.com/office/drawing/2014/main" val="2625978613"/>
                    </a:ext>
                  </a:extLst>
                </a:gridCol>
                <a:gridCol w="4740553">
                  <a:extLst>
                    <a:ext uri="{9D8B030D-6E8A-4147-A177-3AD203B41FA5}">
                      <a16:colId xmlns:a16="http://schemas.microsoft.com/office/drawing/2014/main" val="1076628787"/>
                    </a:ext>
                  </a:extLst>
                </a:gridCol>
              </a:tblGrid>
              <a:tr h="178561">
                <a:tc>
                  <a:txBody>
                    <a:bodyPr/>
                    <a:lstStyle/>
                    <a:p>
                      <a:pPr marL="0" marR="0">
                        <a:lnSpc>
                          <a:spcPct val="107000"/>
                        </a:lnSpc>
                        <a:spcBef>
                          <a:spcPts val="0"/>
                        </a:spcBef>
                        <a:spcAft>
                          <a:spcPts val="0"/>
                        </a:spcAft>
                      </a:pPr>
                      <a:r>
                        <a:rPr lang="en-US" sz="2400" dirty="0">
                          <a:effectLst/>
                        </a:rPr>
                        <a:t>Due date </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264" marR="68264" marT="0" marB="0" anchor="ctr"/>
                </a:tc>
                <a:tc>
                  <a:txBody>
                    <a:bodyPr/>
                    <a:lstStyle/>
                    <a:p>
                      <a:pPr marL="0" marR="0">
                        <a:lnSpc>
                          <a:spcPct val="107000"/>
                        </a:lnSpc>
                        <a:spcBef>
                          <a:spcPts val="0"/>
                        </a:spcBef>
                        <a:spcAft>
                          <a:spcPts val="0"/>
                        </a:spcAft>
                      </a:pPr>
                      <a:r>
                        <a:rPr lang="en-US" sz="2400" dirty="0">
                          <a:effectLst/>
                        </a:rPr>
                        <a:t>15-09-2018</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264" marR="68264" marT="0" marB="0" anchor="ctr"/>
                </a:tc>
                <a:extLst>
                  <a:ext uri="{0D108BD9-81ED-4DB2-BD59-A6C34878D82A}">
                    <a16:rowId xmlns:a16="http://schemas.microsoft.com/office/drawing/2014/main" val="215873313"/>
                  </a:ext>
                </a:extLst>
              </a:tr>
              <a:tr h="1249926">
                <a:tc>
                  <a:txBody>
                    <a:bodyPr/>
                    <a:lstStyle/>
                    <a:p>
                      <a:pPr marL="0" marR="0">
                        <a:lnSpc>
                          <a:spcPct val="107000"/>
                        </a:lnSpc>
                        <a:spcBef>
                          <a:spcPts val="0"/>
                        </a:spcBef>
                        <a:spcAft>
                          <a:spcPts val="0"/>
                        </a:spcAft>
                      </a:pPr>
                      <a:r>
                        <a:rPr lang="en-US" sz="2400" dirty="0">
                          <a:effectLst/>
                        </a:rPr>
                        <a:t>Target groups</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264" marR="68264" marT="0" marB="0" anchor="ctr"/>
                </a:tc>
                <a:tc>
                  <a:txBody>
                    <a:bodyPr/>
                    <a:lstStyle/>
                    <a:p>
                      <a:pPr marL="0" marR="0">
                        <a:lnSpc>
                          <a:spcPct val="107000"/>
                        </a:lnSpc>
                        <a:spcBef>
                          <a:spcPts val="0"/>
                        </a:spcBef>
                        <a:spcAft>
                          <a:spcPts val="0"/>
                        </a:spcAft>
                      </a:pPr>
                      <a:r>
                        <a:rPr lang="en-US" sz="2400" dirty="0">
                          <a:effectLst/>
                        </a:rPr>
                        <a:t>☒ Teaching staff</a:t>
                      </a:r>
                      <a:br>
                        <a:rPr lang="en-US" sz="2400" dirty="0">
                          <a:effectLst/>
                        </a:rPr>
                      </a:br>
                      <a:r>
                        <a:rPr lang="en-US" sz="2400" dirty="0">
                          <a:effectLst/>
                        </a:rPr>
                        <a:t>☐ Students</a:t>
                      </a:r>
                      <a:br>
                        <a:rPr lang="en-US" sz="2400" dirty="0">
                          <a:effectLst/>
                        </a:rPr>
                      </a:br>
                      <a:r>
                        <a:rPr lang="en-US" sz="2400" dirty="0">
                          <a:effectLst/>
                        </a:rPr>
                        <a:t>☐ Trainees</a:t>
                      </a:r>
                      <a:br>
                        <a:rPr lang="en-US" sz="2400" dirty="0">
                          <a:effectLst/>
                        </a:rPr>
                      </a:br>
                      <a:r>
                        <a:rPr lang="en-US" sz="2400" dirty="0">
                          <a:effectLst/>
                        </a:rPr>
                        <a:t>☒ Administrative staff</a:t>
                      </a:r>
                      <a:br>
                        <a:rPr lang="en-US" sz="2400" dirty="0">
                          <a:effectLst/>
                        </a:rPr>
                      </a:br>
                      <a:r>
                        <a:rPr lang="en-US" sz="2400" dirty="0">
                          <a:effectLst/>
                        </a:rPr>
                        <a:t>☐ Technical staff</a:t>
                      </a:r>
                      <a:br>
                        <a:rPr lang="en-US" sz="2400" dirty="0">
                          <a:effectLst/>
                        </a:rPr>
                      </a:br>
                      <a:r>
                        <a:rPr lang="en-US" sz="2400" dirty="0">
                          <a:effectLst/>
                        </a:rPr>
                        <a:t>☐ Librarians</a:t>
                      </a:r>
                      <a:br>
                        <a:rPr lang="en-US" sz="2400" dirty="0">
                          <a:effectLst/>
                        </a:rPr>
                      </a:br>
                      <a:r>
                        <a:rPr lang="en-US" sz="2400" dirty="0">
                          <a:effectLst/>
                        </a:rPr>
                        <a:t>☐ Other</a:t>
                      </a:r>
                      <a:endParaRPr lang="en-US" sz="2400" dirty="0">
                        <a:effectLst/>
                        <a:latin typeface="Calibri" panose="020F0502020204030204" pitchFamily="34" charset="0"/>
                        <a:ea typeface="Calibri" panose="020F0502020204030204" pitchFamily="34" charset="0"/>
                        <a:cs typeface="Arial" panose="020B0604020202020204" pitchFamily="34" charset="0"/>
                      </a:endParaRPr>
                    </a:p>
                  </a:txBody>
                  <a:tcPr marL="68264" marR="68264" marT="0" marB="0" anchor="ctr"/>
                </a:tc>
                <a:extLst>
                  <a:ext uri="{0D108BD9-81ED-4DB2-BD59-A6C34878D82A}">
                    <a16:rowId xmlns:a16="http://schemas.microsoft.com/office/drawing/2014/main" val="827430349"/>
                  </a:ext>
                </a:extLst>
              </a:tr>
            </a:tbl>
          </a:graphicData>
        </a:graphic>
      </p:graphicFrame>
    </p:spTree>
    <p:extLst>
      <p:ext uri="{BB962C8B-B14F-4D97-AF65-F5344CB8AC3E}">
        <p14:creationId xmlns:p14="http://schemas.microsoft.com/office/powerpoint/2010/main" val="1819179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D441D60-20FA-432A-8005-CB2763B6C30A}"/>
              </a:ext>
            </a:extLst>
          </p:cNvPr>
          <p:cNvGraphicFramePr>
            <a:graphicFrameLocks noGrp="1"/>
          </p:cNvGraphicFramePr>
          <p:nvPr>
            <p:extLst>
              <p:ext uri="{D42A27DB-BD31-4B8C-83A1-F6EECF244321}">
                <p14:modId xmlns:p14="http://schemas.microsoft.com/office/powerpoint/2010/main" val="1995371105"/>
              </p:ext>
            </p:extLst>
          </p:nvPr>
        </p:nvGraphicFramePr>
        <p:xfrm>
          <a:off x="467544" y="908720"/>
          <a:ext cx="8424936" cy="4957001"/>
        </p:xfrm>
        <a:graphic>
          <a:graphicData uri="http://schemas.openxmlformats.org/drawingml/2006/table">
            <a:tbl>
              <a:tblPr firstRow="1" firstCol="1" bandRow="1">
                <a:tableStyleId>{5C22544A-7EE6-4342-B048-85BDC9FD1C3A}</a:tableStyleId>
              </a:tblPr>
              <a:tblGrid>
                <a:gridCol w="2376264">
                  <a:extLst>
                    <a:ext uri="{9D8B030D-6E8A-4147-A177-3AD203B41FA5}">
                      <a16:colId xmlns:a16="http://schemas.microsoft.com/office/drawing/2014/main" val="4084145227"/>
                    </a:ext>
                  </a:extLst>
                </a:gridCol>
                <a:gridCol w="4464496">
                  <a:extLst>
                    <a:ext uri="{9D8B030D-6E8A-4147-A177-3AD203B41FA5}">
                      <a16:colId xmlns:a16="http://schemas.microsoft.com/office/drawing/2014/main" val="2361520184"/>
                    </a:ext>
                  </a:extLst>
                </a:gridCol>
                <a:gridCol w="1584176">
                  <a:extLst>
                    <a:ext uri="{9D8B030D-6E8A-4147-A177-3AD203B41FA5}">
                      <a16:colId xmlns:a16="http://schemas.microsoft.com/office/drawing/2014/main" val="1808797806"/>
                    </a:ext>
                  </a:extLst>
                </a:gridCol>
              </a:tblGrid>
              <a:tr h="130905">
                <a:tc>
                  <a:txBody>
                    <a:bodyPr/>
                    <a:lstStyle/>
                    <a:p>
                      <a:pPr marL="0" marR="0">
                        <a:lnSpc>
                          <a:spcPct val="107000"/>
                        </a:lnSpc>
                        <a:spcBef>
                          <a:spcPts val="0"/>
                        </a:spcBef>
                        <a:spcAft>
                          <a:spcPts val="0"/>
                        </a:spcAft>
                      </a:pPr>
                      <a:r>
                        <a:rPr lang="en-US" sz="2000" dirty="0">
                          <a:effectLst/>
                        </a:rPr>
                        <a:t>Title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0045" marR="50045" marT="0" marB="0" anchor="ctr"/>
                </a:tc>
                <a:tc>
                  <a:txBody>
                    <a:bodyPr/>
                    <a:lstStyle/>
                    <a:p>
                      <a:pPr marL="0" marR="0">
                        <a:lnSpc>
                          <a:spcPct val="107000"/>
                        </a:lnSpc>
                        <a:spcBef>
                          <a:spcPts val="0"/>
                        </a:spcBef>
                        <a:spcAft>
                          <a:spcPts val="0"/>
                        </a:spcAft>
                      </a:pPr>
                      <a:r>
                        <a:rPr lang="en-US" sz="1800" dirty="0">
                          <a:effectLst/>
                        </a:rPr>
                        <a:t>Monitoring of the development process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50045" marR="50045" marT="0" marB="0" anchor="ctr"/>
                </a:tc>
                <a:tc>
                  <a:txBody>
                    <a:bodyPr/>
                    <a:lstStyle/>
                    <a:p>
                      <a:pPr>
                        <a:lnSpc>
                          <a:spcPct val="107000"/>
                        </a:lnSpc>
                      </a:pPr>
                      <a:r>
                        <a:rPr lang="en-US" sz="1600" dirty="0">
                          <a:effectLst/>
                          <a:latin typeface="Calibri" panose="020F0502020204030204" pitchFamily="34" charset="0"/>
                          <a:cs typeface="Arial" panose="020B0604020202020204" pitchFamily="34" charset="0"/>
                        </a:rPr>
                        <a:t>4.2</a:t>
                      </a:r>
                    </a:p>
                  </a:txBody>
                  <a:tcPr marL="50045" marR="50045" marT="0" marB="0" anchor="ctr"/>
                </a:tc>
                <a:extLst>
                  <a:ext uri="{0D108BD9-81ED-4DB2-BD59-A6C34878D82A}">
                    <a16:rowId xmlns:a16="http://schemas.microsoft.com/office/drawing/2014/main" val="719424674"/>
                  </a:ext>
                </a:extLst>
              </a:tr>
              <a:tr h="392714">
                <a:tc>
                  <a:txBody>
                    <a:bodyPr/>
                    <a:lstStyle/>
                    <a:p>
                      <a:pPr marL="0" marR="0">
                        <a:lnSpc>
                          <a:spcPct val="107000"/>
                        </a:lnSpc>
                        <a:spcBef>
                          <a:spcPts val="0"/>
                        </a:spcBef>
                        <a:spcAft>
                          <a:spcPts val="0"/>
                        </a:spcAft>
                      </a:pPr>
                      <a:r>
                        <a:rPr lang="en-US" sz="2000" dirty="0">
                          <a:effectLst/>
                        </a:rPr>
                        <a:t>Type</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0045" marR="50045" marT="0" marB="0" anchor="ctr"/>
                </a:tc>
                <a:tc gridSpan="2">
                  <a:txBody>
                    <a:bodyPr/>
                    <a:lstStyle/>
                    <a:p>
                      <a:pPr marL="0" marR="0">
                        <a:lnSpc>
                          <a:spcPct val="107000"/>
                        </a:lnSpc>
                        <a:spcBef>
                          <a:spcPts val="0"/>
                        </a:spcBef>
                        <a:spcAft>
                          <a:spcPts val="0"/>
                        </a:spcAft>
                      </a:pPr>
                      <a:r>
                        <a:rPr lang="en-US" sz="1600" dirty="0">
                          <a:effectLst/>
                        </a:rPr>
                        <a:t>☒ Event</a:t>
                      </a:r>
                      <a:br>
                        <a:rPr lang="en-US" sz="1600" dirty="0">
                          <a:effectLst/>
                        </a:rPr>
                      </a:br>
                      <a:r>
                        <a:rPr lang="en-US" sz="1600" dirty="0">
                          <a:effectLst/>
                        </a:rPr>
                        <a:t>☒ Report</a:t>
                      </a:r>
                      <a:br>
                        <a:rPr lang="en-US" sz="1600" dirty="0">
                          <a:effectLst/>
                        </a:rPr>
                      </a:b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045" marR="50045" marT="0" marB="0" anchor="ctr"/>
                </a:tc>
                <a:tc hMerge="1">
                  <a:txBody>
                    <a:bodyPr/>
                    <a:lstStyle/>
                    <a:p>
                      <a:pPr marL="0" marR="0">
                        <a:lnSpc>
                          <a:spcPct val="107000"/>
                        </a:lnSpc>
                        <a:spcBef>
                          <a:spcPts val="0"/>
                        </a:spcBef>
                        <a:spcAft>
                          <a:spcPts val="0"/>
                        </a:spcAft>
                      </a:pP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0045" marR="50045" marT="0" marB="0" anchor="ctr"/>
                </a:tc>
                <a:extLst>
                  <a:ext uri="{0D108BD9-81ED-4DB2-BD59-A6C34878D82A}">
                    <a16:rowId xmlns:a16="http://schemas.microsoft.com/office/drawing/2014/main" val="28577552"/>
                  </a:ext>
                </a:extLst>
              </a:tr>
              <a:tr h="654522">
                <a:tc>
                  <a:txBody>
                    <a:bodyPr/>
                    <a:lstStyle/>
                    <a:p>
                      <a:pPr marL="0" marR="0">
                        <a:lnSpc>
                          <a:spcPct val="107000"/>
                        </a:lnSpc>
                        <a:spcBef>
                          <a:spcPts val="0"/>
                        </a:spcBef>
                        <a:spcAft>
                          <a:spcPts val="0"/>
                        </a:spcAft>
                      </a:pPr>
                      <a:r>
                        <a:rPr lang="en-US" sz="2000" dirty="0">
                          <a:effectLst/>
                        </a:rPr>
                        <a:t>Description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0045" marR="50045" marT="0" marB="0" anchor="ctr"/>
                </a:tc>
                <a:tc gridSpan="2">
                  <a:txBody>
                    <a:bodyPr/>
                    <a:lstStyle/>
                    <a:p>
                      <a:pPr marL="0" marR="0">
                        <a:lnSpc>
                          <a:spcPct val="107000"/>
                        </a:lnSpc>
                        <a:spcBef>
                          <a:spcPts val="0"/>
                        </a:spcBef>
                        <a:spcAft>
                          <a:spcPts val="0"/>
                        </a:spcAft>
                      </a:pPr>
                      <a:r>
                        <a:rPr lang="en-US" sz="1800" dirty="0">
                          <a:effectLst/>
                        </a:rPr>
                        <a:t>Monitoring of timely and qualitative matters of the implemented work by project partners is done by contractor and local coordinators.</a:t>
                      </a:r>
                      <a:br>
                        <a:rPr lang="en-US" sz="1800" dirty="0">
                          <a:effectLst/>
                        </a:rPr>
                      </a:br>
                      <a:r>
                        <a:rPr lang="en-US" sz="1800" dirty="0">
                          <a:effectLst/>
                        </a:rPr>
                        <a:t>Teachers and specialists from EU partners evaluate training courses and training materials in JO,IR and IQ.</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50045" marR="50045" marT="0" marB="0" anchor="ctr"/>
                </a:tc>
                <a:tc hMerge="1">
                  <a:txBody>
                    <a:bodyPr/>
                    <a:lstStyle/>
                    <a:p>
                      <a:pPr>
                        <a:lnSpc>
                          <a:spcPct val="107000"/>
                        </a:lnSpc>
                      </a:pPr>
                      <a:endParaRPr lang="en-US" sz="1600" dirty="0">
                        <a:effectLst/>
                        <a:latin typeface="Calibri" panose="020F0502020204030204" pitchFamily="34" charset="0"/>
                        <a:cs typeface="Arial" panose="020B0604020202020204" pitchFamily="34" charset="0"/>
                      </a:endParaRPr>
                    </a:p>
                  </a:txBody>
                  <a:tcPr marL="50045" marR="50045" marT="0" marB="0" anchor="ctr"/>
                </a:tc>
                <a:extLst>
                  <a:ext uri="{0D108BD9-81ED-4DB2-BD59-A6C34878D82A}">
                    <a16:rowId xmlns:a16="http://schemas.microsoft.com/office/drawing/2014/main" val="1110772731"/>
                  </a:ext>
                </a:extLst>
              </a:tr>
              <a:tr h="130905">
                <a:tc>
                  <a:txBody>
                    <a:bodyPr/>
                    <a:lstStyle/>
                    <a:p>
                      <a:pPr marL="0" marR="0">
                        <a:lnSpc>
                          <a:spcPct val="107000"/>
                        </a:lnSpc>
                        <a:spcBef>
                          <a:spcPts val="0"/>
                        </a:spcBef>
                        <a:spcAft>
                          <a:spcPts val="0"/>
                        </a:spcAft>
                      </a:pPr>
                      <a:r>
                        <a:rPr lang="en-US" sz="2000">
                          <a:effectLst/>
                        </a:rPr>
                        <a:t>Due date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0045" marR="50045" marT="0" marB="0" anchor="ctr"/>
                </a:tc>
                <a:tc>
                  <a:txBody>
                    <a:bodyPr/>
                    <a:lstStyle/>
                    <a:p>
                      <a:pPr marL="0" marR="0">
                        <a:lnSpc>
                          <a:spcPct val="107000"/>
                        </a:lnSpc>
                        <a:spcBef>
                          <a:spcPts val="0"/>
                        </a:spcBef>
                        <a:spcAft>
                          <a:spcPts val="0"/>
                        </a:spcAft>
                      </a:pPr>
                      <a:r>
                        <a:rPr lang="en-US" sz="1800" dirty="0">
                          <a:effectLst/>
                        </a:rPr>
                        <a:t>After each training and 10.10.2020</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50045" marR="50045" marT="0" marB="0" anchor="ctr"/>
                </a:tc>
                <a:tc>
                  <a:txBody>
                    <a:bodyPr/>
                    <a:lstStyle/>
                    <a:p>
                      <a:pPr>
                        <a:lnSpc>
                          <a:spcPct val="107000"/>
                        </a:lnSpc>
                      </a:pPr>
                      <a:endParaRPr lang="en-US" sz="1600">
                        <a:effectLst/>
                        <a:latin typeface="Calibri" panose="020F0502020204030204" pitchFamily="34" charset="0"/>
                        <a:cs typeface="Arial" panose="020B0604020202020204" pitchFamily="34" charset="0"/>
                      </a:endParaRPr>
                    </a:p>
                  </a:txBody>
                  <a:tcPr marL="50045" marR="50045" marT="0" marB="0" anchor="ctr"/>
                </a:tc>
                <a:extLst>
                  <a:ext uri="{0D108BD9-81ED-4DB2-BD59-A6C34878D82A}">
                    <a16:rowId xmlns:a16="http://schemas.microsoft.com/office/drawing/2014/main" val="3384113883"/>
                  </a:ext>
                </a:extLst>
              </a:tr>
              <a:tr h="916331">
                <a:tc>
                  <a:txBody>
                    <a:bodyPr/>
                    <a:lstStyle/>
                    <a:p>
                      <a:pPr marL="0" marR="0">
                        <a:lnSpc>
                          <a:spcPct val="107000"/>
                        </a:lnSpc>
                        <a:spcBef>
                          <a:spcPts val="0"/>
                        </a:spcBef>
                        <a:spcAft>
                          <a:spcPts val="0"/>
                        </a:spcAft>
                      </a:pPr>
                      <a:r>
                        <a:rPr lang="en-US" sz="2000" dirty="0">
                          <a:effectLst/>
                        </a:rPr>
                        <a:t>Target groups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0045" marR="50045" marT="0" marB="0" anchor="ctr"/>
                </a:tc>
                <a:tc>
                  <a:txBody>
                    <a:bodyPr/>
                    <a:lstStyle/>
                    <a:p>
                      <a:pPr marL="0" marR="0">
                        <a:lnSpc>
                          <a:spcPct val="107000"/>
                        </a:lnSpc>
                        <a:spcBef>
                          <a:spcPts val="0"/>
                        </a:spcBef>
                        <a:spcAft>
                          <a:spcPts val="0"/>
                        </a:spcAft>
                      </a:pPr>
                      <a:r>
                        <a:rPr lang="en-US" sz="1800" dirty="0">
                          <a:effectLst/>
                        </a:rPr>
                        <a:t>☒ Teaching staff</a:t>
                      </a:r>
                      <a:br>
                        <a:rPr lang="en-US" sz="1800" dirty="0">
                          <a:effectLst/>
                        </a:rPr>
                      </a:br>
                      <a:r>
                        <a:rPr lang="en-US" sz="1800" dirty="0">
                          <a:effectLst/>
                        </a:rPr>
                        <a:t>☐ Students</a:t>
                      </a:r>
                      <a:br>
                        <a:rPr lang="en-US" sz="1800" dirty="0">
                          <a:effectLst/>
                        </a:rPr>
                      </a:br>
                      <a:r>
                        <a:rPr lang="en-US" sz="1800" dirty="0">
                          <a:effectLst/>
                        </a:rPr>
                        <a:t>☐ Trainees</a:t>
                      </a:r>
                      <a:br>
                        <a:rPr lang="en-US" sz="1800" dirty="0">
                          <a:effectLst/>
                        </a:rPr>
                      </a:br>
                      <a:r>
                        <a:rPr lang="en-US" sz="1800" dirty="0">
                          <a:effectLst/>
                        </a:rPr>
                        <a:t>☒ Administrative staff</a:t>
                      </a:r>
                      <a:br>
                        <a:rPr lang="en-US" sz="1800" dirty="0">
                          <a:effectLst/>
                        </a:rPr>
                      </a:br>
                      <a:r>
                        <a:rPr lang="en-US" sz="1800" dirty="0">
                          <a:effectLst/>
                        </a:rPr>
                        <a:t>☐ Technical staff</a:t>
                      </a:r>
                      <a:br>
                        <a:rPr lang="en-US" sz="1800" dirty="0">
                          <a:effectLst/>
                        </a:rPr>
                      </a:br>
                      <a:r>
                        <a:rPr lang="en-US" sz="1800" dirty="0">
                          <a:effectLst/>
                        </a:rPr>
                        <a:t>☐ Librarians</a:t>
                      </a:r>
                      <a:br>
                        <a:rPr lang="en-US" sz="1800" dirty="0">
                          <a:effectLst/>
                        </a:rPr>
                      </a:br>
                      <a:r>
                        <a:rPr lang="en-US" sz="1800" dirty="0">
                          <a:effectLst/>
                        </a:rPr>
                        <a:t>☒ Other</a:t>
                      </a:r>
                      <a:endParaRPr lang="en-US" sz="1800" dirty="0">
                        <a:effectLst/>
                        <a:latin typeface="Calibri" panose="020F0502020204030204" pitchFamily="34" charset="0"/>
                        <a:ea typeface="Calibri" panose="020F0502020204030204" pitchFamily="34" charset="0"/>
                        <a:cs typeface="Arial" panose="020B0604020202020204" pitchFamily="34" charset="0"/>
                      </a:endParaRPr>
                    </a:p>
                  </a:txBody>
                  <a:tcPr marL="50045" marR="50045" marT="0" marB="0" anchor="ctr"/>
                </a:tc>
                <a:tc>
                  <a:txBody>
                    <a:bodyPr/>
                    <a:lstStyle/>
                    <a:p>
                      <a:pPr>
                        <a:lnSpc>
                          <a:spcPct val="107000"/>
                        </a:lnSpc>
                      </a:pPr>
                      <a:endParaRPr lang="en-US" sz="1600" dirty="0">
                        <a:effectLst/>
                        <a:latin typeface="Calibri" panose="020F0502020204030204" pitchFamily="34" charset="0"/>
                        <a:cs typeface="Arial" panose="020B0604020202020204" pitchFamily="34" charset="0"/>
                      </a:endParaRPr>
                    </a:p>
                  </a:txBody>
                  <a:tcPr marL="50045" marR="50045" marT="0" marB="0" anchor="ctr"/>
                </a:tc>
                <a:extLst>
                  <a:ext uri="{0D108BD9-81ED-4DB2-BD59-A6C34878D82A}">
                    <a16:rowId xmlns:a16="http://schemas.microsoft.com/office/drawing/2014/main" val="3782465317"/>
                  </a:ext>
                </a:extLst>
              </a:tr>
            </a:tbl>
          </a:graphicData>
        </a:graphic>
      </p:graphicFrame>
    </p:spTree>
    <p:extLst>
      <p:ext uri="{BB962C8B-B14F-4D97-AF65-F5344CB8AC3E}">
        <p14:creationId xmlns:p14="http://schemas.microsoft.com/office/powerpoint/2010/main" val="2247336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031F047F-E633-441C-B472-74C963BA751E}"/>
              </a:ext>
            </a:extLst>
          </p:cNvPr>
          <p:cNvGraphicFramePr>
            <a:graphicFrameLocks noGrp="1"/>
          </p:cNvGraphicFramePr>
          <p:nvPr>
            <p:extLst>
              <p:ext uri="{D42A27DB-BD31-4B8C-83A1-F6EECF244321}">
                <p14:modId xmlns:p14="http://schemas.microsoft.com/office/powerpoint/2010/main" val="3469694105"/>
              </p:ext>
            </p:extLst>
          </p:nvPr>
        </p:nvGraphicFramePr>
        <p:xfrm>
          <a:off x="755576" y="1052736"/>
          <a:ext cx="7848872" cy="4076573"/>
        </p:xfrm>
        <a:graphic>
          <a:graphicData uri="http://schemas.openxmlformats.org/drawingml/2006/table">
            <a:tbl>
              <a:tblPr firstRow="1" firstCol="1" bandRow="1">
                <a:tableStyleId>{5C22544A-7EE6-4342-B048-85BDC9FD1C3A}</a:tableStyleId>
              </a:tblPr>
              <a:tblGrid>
                <a:gridCol w="1514695">
                  <a:extLst>
                    <a:ext uri="{9D8B030D-6E8A-4147-A177-3AD203B41FA5}">
                      <a16:colId xmlns:a16="http://schemas.microsoft.com/office/drawing/2014/main" val="899279281"/>
                    </a:ext>
                  </a:extLst>
                </a:gridCol>
                <a:gridCol w="4222785">
                  <a:extLst>
                    <a:ext uri="{9D8B030D-6E8A-4147-A177-3AD203B41FA5}">
                      <a16:colId xmlns:a16="http://schemas.microsoft.com/office/drawing/2014/main" val="3074842252"/>
                    </a:ext>
                  </a:extLst>
                </a:gridCol>
                <a:gridCol w="2111392">
                  <a:extLst>
                    <a:ext uri="{9D8B030D-6E8A-4147-A177-3AD203B41FA5}">
                      <a16:colId xmlns:a16="http://schemas.microsoft.com/office/drawing/2014/main" val="2705838019"/>
                    </a:ext>
                  </a:extLst>
                </a:gridCol>
              </a:tblGrid>
              <a:tr h="0">
                <a:tc>
                  <a:txBody>
                    <a:bodyPr/>
                    <a:lstStyle/>
                    <a:p>
                      <a:pPr marL="0" marR="0">
                        <a:lnSpc>
                          <a:spcPct val="107000"/>
                        </a:lnSpc>
                        <a:spcBef>
                          <a:spcPts val="0"/>
                        </a:spcBef>
                        <a:spcAft>
                          <a:spcPts val="0"/>
                        </a:spcAft>
                      </a:pPr>
                      <a:r>
                        <a:rPr lang="en-US" sz="2000" dirty="0">
                          <a:effectLst/>
                        </a:rPr>
                        <a:t>Title   4.3</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gridSpan="2">
                  <a:txBody>
                    <a:bodyPr/>
                    <a:lstStyle/>
                    <a:p>
                      <a:pPr marL="0" marR="0" algn="ctr">
                        <a:lnSpc>
                          <a:spcPct val="107000"/>
                        </a:lnSpc>
                        <a:spcBef>
                          <a:spcPts val="0"/>
                        </a:spcBef>
                        <a:spcAft>
                          <a:spcPts val="0"/>
                        </a:spcAft>
                      </a:pPr>
                      <a:r>
                        <a:rPr lang="en-US" sz="2000" dirty="0">
                          <a:effectLst/>
                        </a:rPr>
                        <a:t>Expertise and quality control of developed training</a:t>
                      </a:r>
                      <a:br>
                        <a:rPr lang="en-US" sz="2000" dirty="0">
                          <a:effectLst/>
                        </a:rPr>
                      </a:br>
                      <a:r>
                        <a:rPr lang="en-US" sz="2000" dirty="0">
                          <a:effectLst/>
                        </a:rPr>
                        <a:t>programs and manuals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pPr>
                        <a:lnSpc>
                          <a:spcPct val="107000"/>
                        </a:lnSpc>
                      </a:pPr>
                      <a:endParaRPr lang="en-US" sz="2000" dirty="0">
                        <a:effectLst/>
                        <a:latin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009385350"/>
                  </a:ext>
                </a:extLst>
              </a:tr>
              <a:tr h="0">
                <a:tc>
                  <a:txBody>
                    <a:bodyPr/>
                    <a:lstStyle/>
                    <a:p>
                      <a:pPr marL="0" marR="0">
                        <a:lnSpc>
                          <a:spcPct val="107000"/>
                        </a:lnSpc>
                        <a:spcBef>
                          <a:spcPts val="0"/>
                        </a:spcBef>
                        <a:spcAft>
                          <a:spcPts val="0"/>
                        </a:spcAft>
                      </a:pPr>
                      <a:r>
                        <a:rPr lang="en-US" sz="2000">
                          <a:effectLst/>
                        </a:rPr>
                        <a:t>Type</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2000" dirty="0">
                          <a:effectLst/>
                        </a:rPr>
                        <a:t>☐ Teaching material</a:t>
                      </a:r>
                      <a:br>
                        <a:rPr lang="en-US" sz="2000" dirty="0">
                          <a:effectLst/>
                        </a:rPr>
                      </a:br>
                      <a:r>
                        <a:rPr lang="en-US" sz="2000" dirty="0">
                          <a:effectLst/>
                        </a:rPr>
                        <a:t>☐ Learning material</a:t>
                      </a:r>
                      <a:br>
                        <a:rPr lang="en-US" sz="2000" dirty="0">
                          <a:effectLst/>
                        </a:rPr>
                      </a:br>
                      <a:r>
                        <a:rPr lang="en-US" sz="2000" dirty="0">
                          <a:effectLst/>
                        </a:rPr>
                        <a:t>☒ Training material</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a:txBody>
                    <a:bodyPr/>
                    <a:lstStyle/>
                    <a:p>
                      <a:pPr marL="0" marR="0">
                        <a:lnSpc>
                          <a:spcPct val="107000"/>
                        </a:lnSpc>
                        <a:spcBef>
                          <a:spcPts val="0"/>
                        </a:spcBef>
                        <a:spcAft>
                          <a:spcPts val="0"/>
                        </a:spcAft>
                      </a:pPr>
                      <a:r>
                        <a:rPr lang="en-US" sz="2000" dirty="0">
                          <a:effectLst/>
                        </a:rPr>
                        <a:t>☒ Event</a:t>
                      </a:r>
                      <a:br>
                        <a:rPr lang="en-US" sz="2000" dirty="0">
                          <a:effectLst/>
                        </a:rPr>
                      </a:br>
                      <a:r>
                        <a:rPr lang="en-US" sz="2000" dirty="0">
                          <a:effectLst/>
                        </a:rPr>
                        <a:t>☒ Report</a:t>
                      </a:r>
                      <a:br>
                        <a:rPr lang="en-US" sz="2000" dirty="0">
                          <a:effectLst/>
                        </a:rPr>
                      </a:br>
                      <a:r>
                        <a:rPr lang="en-US" sz="2000" dirty="0">
                          <a:effectLst/>
                        </a:rPr>
                        <a:t>☒ Service/Product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755643041"/>
                  </a:ext>
                </a:extLst>
              </a:tr>
              <a:tr h="0">
                <a:tc>
                  <a:txBody>
                    <a:bodyPr/>
                    <a:lstStyle/>
                    <a:p>
                      <a:pPr marL="0" marR="0">
                        <a:lnSpc>
                          <a:spcPct val="107000"/>
                        </a:lnSpc>
                        <a:spcBef>
                          <a:spcPts val="0"/>
                        </a:spcBef>
                        <a:spcAft>
                          <a:spcPts val="0"/>
                        </a:spcAft>
                      </a:pPr>
                      <a:r>
                        <a:rPr lang="en-US" sz="2000" dirty="0">
                          <a:effectLst/>
                        </a:rPr>
                        <a:t>Description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gridSpan="2">
                  <a:txBody>
                    <a:bodyPr/>
                    <a:lstStyle/>
                    <a:p>
                      <a:pPr marL="0" marR="0" algn="just">
                        <a:lnSpc>
                          <a:spcPct val="107000"/>
                        </a:lnSpc>
                        <a:spcBef>
                          <a:spcPts val="0"/>
                        </a:spcBef>
                        <a:spcAft>
                          <a:spcPts val="0"/>
                        </a:spcAft>
                      </a:pPr>
                      <a:r>
                        <a:rPr lang="en-US" sz="2000" dirty="0">
                          <a:effectLst/>
                        </a:rPr>
                        <a:t>Quality assurance of the developed outcomes and outputs would be conducted by the competent partners. All partners, especially partners who are experienced from EU </a:t>
                      </a:r>
                      <a:r>
                        <a:rPr lang="en-US" sz="1800" kern="1200" dirty="0">
                          <a:solidFill>
                            <a:schemeClr val="dk1"/>
                          </a:solidFill>
                          <a:effectLst/>
                          <a:latin typeface="+mn-lt"/>
                          <a:ea typeface="+mn-ea"/>
                          <a:cs typeface="+mn-cs"/>
                        </a:rPr>
                        <a:t>and partners countries would be ensuring the relevance of the developed courses and components to the current situation in partner universities. Expertise from EU partners would be responsible for ensuring the quality of the training materials and the application in training process.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pPr>
                        <a:lnSpc>
                          <a:spcPct val="107000"/>
                        </a:lnSpc>
                      </a:pPr>
                      <a:endParaRPr lang="en-US" sz="2000" dirty="0">
                        <a:effectLst/>
                        <a:latin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79433545"/>
                  </a:ext>
                </a:extLst>
              </a:tr>
            </a:tbl>
          </a:graphicData>
        </a:graphic>
      </p:graphicFrame>
    </p:spTree>
    <p:extLst>
      <p:ext uri="{BB962C8B-B14F-4D97-AF65-F5344CB8AC3E}">
        <p14:creationId xmlns:p14="http://schemas.microsoft.com/office/powerpoint/2010/main" val="988181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2835548B-F93D-433E-9798-B7C6F4A76F4E}"/>
              </a:ext>
            </a:extLst>
          </p:cNvPr>
          <p:cNvGraphicFramePr>
            <a:graphicFrameLocks noGrp="1"/>
          </p:cNvGraphicFramePr>
          <p:nvPr>
            <p:extLst>
              <p:ext uri="{D42A27DB-BD31-4B8C-83A1-F6EECF244321}">
                <p14:modId xmlns:p14="http://schemas.microsoft.com/office/powerpoint/2010/main" val="2775336468"/>
              </p:ext>
            </p:extLst>
          </p:nvPr>
        </p:nvGraphicFramePr>
        <p:xfrm>
          <a:off x="457200" y="908720"/>
          <a:ext cx="8229600" cy="5262113"/>
        </p:xfrm>
        <a:graphic>
          <a:graphicData uri="http://schemas.openxmlformats.org/drawingml/2006/table">
            <a:tbl>
              <a:tblPr firstRow="1" firstCol="1" bandRow="1">
                <a:tableStyleId>{5C22544A-7EE6-4342-B048-85BDC9FD1C3A}</a:tableStyleId>
              </a:tblPr>
              <a:tblGrid>
                <a:gridCol w="2674640">
                  <a:extLst>
                    <a:ext uri="{9D8B030D-6E8A-4147-A177-3AD203B41FA5}">
                      <a16:colId xmlns:a16="http://schemas.microsoft.com/office/drawing/2014/main" val="1394213431"/>
                    </a:ext>
                  </a:extLst>
                </a:gridCol>
                <a:gridCol w="5554960">
                  <a:extLst>
                    <a:ext uri="{9D8B030D-6E8A-4147-A177-3AD203B41FA5}">
                      <a16:colId xmlns:a16="http://schemas.microsoft.com/office/drawing/2014/main" val="2370663572"/>
                    </a:ext>
                  </a:extLst>
                </a:gridCol>
              </a:tblGrid>
              <a:tr h="339536">
                <a:tc>
                  <a:txBody>
                    <a:bodyPr/>
                    <a:lstStyle/>
                    <a:p>
                      <a:pPr marL="0" marR="0">
                        <a:lnSpc>
                          <a:spcPct val="107000"/>
                        </a:lnSpc>
                        <a:spcBef>
                          <a:spcPts val="0"/>
                        </a:spcBef>
                        <a:spcAft>
                          <a:spcPts val="0"/>
                        </a:spcAft>
                      </a:pPr>
                      <a:r>
                        <a:rPr lang="en-US" sz="2000" dirty="0">
                          <a:effectLst/>
                        </a:rPr>
                        <a:t>Due date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9253" marR="59253" marT="0" marB="0" anchor="ctr"/>
                </a:tc>
                <a:tc>
                  <a:txBody>
                    <a:bodyPr/>
                    <a:lstStyle/>
                    <a:p>
                      <a:pPr marL="0" marR="0">
                        <a:lnSpc>
                          <a:spcPct val="107000"/>
                        </a:lnSpc>
                        <a:spcBef>
                          <a:spcPts val="0"/>
                        </a:spcBef>
                        <a:spcAft>
                          <a:spcPts val="0"/>
                        </a:spcAft>
                      </a:pPr>
                      <a:r>
                        <a:rPr lang="en-US" sz="2000">
                          <a:effectLst/>
                        </a:rPr>
                        <a:t>During the project life time and 15.09.2020</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9253" marR="59253" marT="0" marB="0" anchor="ctr"/>
                </a:tc>
                <a:extLst>
                  <a:ext uri="{0D108BD9-81ED-4DB2-BD59-A6C34878D82A}">
                    <a16:rowId xmlns:a16="http://schemas.microsoft.com/office/drawing/2014/main" val="433808490"/>
                  </a:ext>
                </a:extLst>
              </a:tr>
              <a:tr h="339536">
                <a:tc>
                  <a:txBody>
                    <a:bodyPr/>
                    <a:lstStyle/>
                    <a:p>
                      <a:pPr marL="0" marR="0">
                        <a:lnSpc>
                          <a:spcPct val="107000"/>
                        </a:lnSpc>
                        <a:spcBef>
                          <a:spcPts val="0"/>
                        </a:spcBef>
                        <a:spcAft>
                          <a:spcPts val="0"/>
                        </a:spcAft>
                      </a:pPr>
                      <a:r>
                        <a:rPr lang="en-US" sz="2000" dirty="0">
                          <a:effectLst/>
                        </a:rPr>
                        <a:t>Languages </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9253" marR="59253" marT="0" marB="0" anchor="ctr"/>
                </a:tc>
                <a:tc>
                  <a:txBody>
                    <a:bodyPr/>
                    <a:lstStyle/>
                    <a:p>
                      <a:pPr marL="0" marR="0">
                        <a:lnSpc>
                          <a:spcPct val="107000"/>
                        </a:lnSpc>
                        <a:spcBef>
                          <a:spcPts val="0"/>
                        </a:spcBef>
                        <a:spcAft>
                          <a:spcPts val="0"/>
                        </a:spcAft>
                      </a:pPr>
                      <a:r>
                        <a:rPr lang="en-US" sz="2000">
                          <a:effectLst/>
                        </a:rPr>
                        <a:t>Arabic, English, Persian</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9253" marR="59253" marT="0" marB="0" anchor="ctr"/>
                </a:tc>
                <a:extLst>
                  <a:ext uri="{0D108BD9-81ED-4DB2-BD59-A6C34878D82A}">
                    <a16:rowId xmlns:a16="http://schemas.microsoft.com/office/drawing/2014/main" val="618652909"/>
                  </a:ext>
                </a:extLst>
              </a:tr>
              <a:tr h="2469175">
                <a:tc>
                  <a:txBody>
                    <a:bodyPr/>
                    <a:lstStyle/>
                    <a:p>
                      <a:pPr marL="0" marR="0">
                        <a:lnSpc>
                          <a:spcPct val="107000"/>
                        </a:lnSpc>
                        <a:spcBef>
                          <a:spcPts val="0"/>
                        </a:spcBef>
                        <a:spcAft>
                          <a:spcPts val="0"/>
                        </a:spcAft>
                      </a:pPr>
                      <a:r>
                        <a:rPr lang="en-US" sz="2000" dirty="0">
                          <a:effectLst/>
                        </a:rPr>
                        <a:t>Target groups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9253" marR="59253" marT="0" marB="0" anchor="ctr"/>
                </a:tc>
                <a:tc>
                  <a:txBody>
                    <a:bodyPr/>
                    <a:lstStyle/>
                    <a:p>
                      <a:pPr marL="0" marR="0">
                        <a:lnSpc>
                          <a:spcPct val="107000"/>
                        </a:lnSpc>
                        <a:spcBef>
                          <a:spcPts val="0"/>
                        </a:spcBef>
                        <a:spcAft>
                          <a:spcPts val="0"/>
                        </a:spcAft>
                      </a:pPr>
                      <a:r>
                        <a:rPr lang="en-US" sz="2000" dirty="0">
                          <a:effectLst/>
                        </a:rPr>
                        <a:t>☒ Teaching staff</a:t>
                      </a:r>
                      <a:br>
                        <a:rPr lang="en-US" sz="2000" dirty="0">
                          <a:effectLst/>
                        </a:rPr>
                      </a:br>
                      <a:r>
                        <a:rPr lang="en-US" sz="2000" dirty="0">
                          <a:effectLst/>
                        </a:rPr>
                        <a:t>☐ Students</a:t>
                      </a:r>
                      <a:br>
                        <a:rPr lang="en-US" sz="2000" dirty="0">
                          <a:effectLst/>
                        </a:rPr>
                      </a:br>
                      <a:r>
                        <a:rPr lang="en-US" sz="2000" dirty="0">
                          <a:effectLst/>
                        </a:rPr>
                        <a:t>☒ Trainees</a:t>
                      </a:r>
                      <a:br>
                        <a:rPr lang="en-US" sz="2000" dirty="0">
                          <a:effectLst/>
                        </a:rPr>
                      </a:br>
                      <a:r>
                        <a:rPr lang="en-US" sz="2000" dirty="0">
                          <a:effectLst/>
                        </a:rPr>
                        <a:t>☒ Administrative staff</a:t>
                      </a:r>
                      <a:br>
                        <a:rPr lang="en-US" sz="2000" dirty="0">
                          <a:effectLst/>
                        </a:rPr>
                      </a:br>
                      <a:r>
                        <a:rPr lang="en-US" sz="2000" dirty="0">
                          <a:effectLst/>
                        </a:rPr>
                        <a:t>☐ Technical staff</a:t>
                      </a:r>
                      <a:br>
                        <a:rPr lang="en-US" sz="2000" dirty="0">
                          <a:effectLst/>
                        </a:rPr>
                      </a:br>
                      <a:r>
                        <a:rPr lang="en-US" sz="2000" dirty="0">
                          <a:effectLst/>
                        </a:rPr>
                        <a:t>☐ Librarians</a:t>
                      </a:r>
                      <a:br>
                        <a:rPr lang="en-US" sz="2000" dirty="0">
                          <a:effectLst/>
                        </a:rPr>
                      </a:br>
                      <a:r>
                        <a:rPr lang="en-US" sz="2000" dirty="0">
                          <a:effectLst/>
                        </a:rPr>
                        <a:t>☐ Other</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9253" marR="59253" marT="0" marB="0" anchor="ctr"/>
                </a:tc>
                <a:extLst>
                  <a:ext uri="{0D108BD9-81ED-4DB2-BD59-A6C34878D82A}">
                    <a16:rowId xmlns:a16="http://schemas.microsoft.com/office/drawing/2014/main" val="914062242"/>
                  </a:ext>
                </a:extLst>
              </a:tr>
              <a:tr h="2113866">
                <a:tc>
                  <a:txBody>
                    <a:bodyPr/>
                    <a:lstStyle/>
                    <a:p>
                      <a:pPr marL="0" marR="0">
                        <a:lnSpc>
                          <a:spcPct val="107000"/>
                        </a:lnSpc>
                        <a:spcBef>
                          <a:spcPts val="0"/>
                        </a:spcBef>
                        <a:spcAft>
                          <a:spcPts val="0"/>
                        </a:spcAft>
                      </a:pPr>
                      <a:r>
                        <a:rPr lang="en-US" sz="2000">
                          <a:effectLst/>
                        </a:rPr>
                        <a:t>Dissemination level </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59253" marR="59253" marT="0" marB="0" anchor="ctr"/>
                </a:tc>
                <a:tc>
                  <a:txBody>
                    <a:bodyPr/>
                    <a:lstStyle/>
                    <a:p>
                      <a:pPr marL="0" marR="0">
                        <a:lnSpc>
                          <a:spcPct val="107000"/>
                        </a:lnSpc>
                        <a:spcBef>
                          <a:spcPts val="0"/>
                        </a:spcBef>
                        <a:spcAft>
                          <a:spcPts val="0"/>
                        </a:spcAft>
                      </a:pPr>
                      <a:r>
                        <a:rPr lang="en-US" sz="2000" dirty="0">
                          <a:effectLst/>
                        </a:rPr>
                        <a:t>☐ Department / Faculty</a:t>
                      </a:r>
                      <a:br>
                        <a:rPr lang="en-US" sz="2000" dirty="0">
                          <a:effectLst/>
                        </a:rPr>
                      </a:br>
                      <a:r>
                        <a:rPr lang="en-US" sz="2000" dirty="0">
                          <a:effectLst/>
                        </a:rPr>
                        <a:t>☐ Institution</a:t>
                      </a:r>
                      <a:br>
                        <a:rPr lang="en-US" sz="2000" dirty="0">
                          <a:effectLst/>
                        </a:rPr>
                      </a:br>
                      <a:r>
                        <a:rPr lang="en-US" sz="2000" dirty="0">
                          <a:effectLst/>
                        </a:rPr>
                        <a:t>☒ Local</a:t>
                      </a:r>
                      <a:br>
                        <a:rPr lang="en-US" sz="2000" dirty="0">
                          <a:effectLst/>
                        </a:rPr>
                      </a:br>
                      <a:r>
                        <a:rPr lang="en-US" sz="2000" dirty="0">
                          <a:effectLst/>
                        </a:rPr>
                        <a:t>☐ Regional</a:t>
                      </a:r>
                      <a:br>
                        <a:rPr lang="en-US" sz="2000" dirty="0">
                          <a:effectLst/>
                        </a:rPr>
                      </a:br>
                      <a:r>
                        <a:rPr lang="en-US" sz="2000" dirty="0">
                          <a:effectLst/>
                        </a:rPr>
                        <a:t>☒ National</a:t>
                      </a:r>
                      <a:br>
                        <a:rPr lang="en-US" sz="2000" dirty="0">
                          <a:effectLst/>
                        </a:rPr>
                      </a:br>
                      <a:r>
                        <a:rPr lang="en-US" sz="2000" dirty="0">
                          <a:effectLst/>
                        </a:rPr>
                        <a:t>☐ International</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59253" marR="59253" marT="0" marB="0" anchor="ctr"/>
                </a:tc>
                <a:extLst>
                  <a:ext uri="{0D108BD9-81ED-4DB2-BD59-A6C34878D82A}">
                    <a16:rowId xmlns:a16="http://schemas.microsoft.com/office/drawing/2014/main" val="1561679172"/>
                  </a:ext>
                </a:extLst>
              </a:tr>
            </a:tbl>
          </a:graphicData>
        </a:graphic>
      </p:graphicFrame>
    </p:spTree>
    <p:extLst>
      <p:ext uri="{BB962C8B-B14F-4D97-AF65-F5344CB8AC3E}">
        <p14:creationId xmlns:p14="http://schemas.microsoft.com/office/powerpoint/2010/main" val="768929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AEC22BC-AC04-4430-95A8-2FCA4CC8E697}"/>
              </a:ext>
            </a:extLst>
          </p:cNvPr>
          <p:cNvGraphicFramePr>
            <a:graphicFrameLocks noGrp="1"/>
          </p:cNvGraphicFramePr>
          <p:nvPr>
            <p:extLst>
              <p:ext uri="{D42A27DB-BD31-4B8C-83A1-F6EECF244321}">
                <p14:modId xmlns:p14="http://schemas.microsoft.com/office/powerpoint/2010/main" val="3452835216"/>
              </p:ext>
            </p:extLst>
          </p:nvPr>
        </p:nvGraphicFramePr>
        <p:xfrm>
          <a:off x="827584" y="465899"/>
          <a:ext cx="7577480" cy="5676901"/>
        </p:xfrm>
        <a:graphic>
          <a:graphicData uri="http://schemas.openxmlformats.org/drawingml/2006/table">
            <a:tbl>
              <a:tblPr firstRow="1" firstCol="1" bandRow="1">
                <a:tableStyleId>{5C22544A-7EE6-4342-B048-85BDC9FD1C3A}</a:tableStyleId>
              </a:tblPr>
              <a:tblGrid>
                <a:gridCol w="1058895">
                  <a:extLst>
                    <a:ext uri="{9D8B030D-6E8A-4147-A177-3AD203B41FA5}">
                      <a16:colId xmlns:a16="http://schemas.microsoft.com/office/drawing/2014/main" val="3355201897"/>
                    </a:ext>
                  </a:extLst>
                </a:gridCol>
                <a:gridCol w="4962093">
                  <a:extLst>
                    <a:ext uri="{9D8B030D-6E8A-4147-A177-3AD203B41FA5}">
                      <a16:colId xmlns:a16="http://schemas.microsoft.com/office/drawing/2014/main" val="1660179595"/>
                    </a:ext>
                  </a:extLst>
                </a:gridCol>
                <a:gridCol w="1556492">
                  <a:extLst>
                    <a:ext uri="{9D8B030D-6E8A-4147-A177-3AD203B41FA5}">
                      <a16:colId xmlns:a16="http://schemas.microsoft.com/office/drawing/2014/main" val="1582272058"/>
                    </a:ext>
                  </a:extLst>
                </a:gridCol>
              </a:tblGrid>
              <a:tr h="141437">
                <a:tc>
                  <a:txBody>
                    <a:bodyPr/>
                    <a:lstStyle/>
                    <a:p>
                      <a:pPr marL="0" marR="0">
                        <a:lnSpc>
                          <a:spcPct val="107000"/>
                        </a:lnSpc>
                        <a:spcBef>
                          <a:spcPts val="0"/>
                        </a:spcBef>
                        <a:spcAft>
                          <a:spcPts val="0"/>
                        </a:spcAft>
                      </a:pPr>
                      <a:r>
                        <a:rPr lang="en-US" sz="1600" dirty="0">
                          <a:effectLst/>
                        </a:rPr>
                        <a:t>Title  4.4</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4071" marR="54071" marT="0" marB="0" anchor="ctr"/>
                </a:tc>
                <a:tc>
                  <a:txBody>
                    <a:bodyPr/>
                    <a:lstStyle/>
                    <a:p>
                      <a:pPr marL="0" marR="0">
                        <a:lnSpc>
                          <a:spcPct val="107000"/>
                        </a:lnSpc>
                        <a:spcBef>
                          <a:spcPts val="0"/>
                        </a:spcBef>
                        <a:spcAft>
                          <a:spcPts val="0"/>
                        </a:spcAft>
                      </a:pPr>
                      <a:r>
                        <a:rPr lang="en-US" sz="1600">
                          <a:effectLst/>
                        </a:rPr>
                        <a:t>Project task supervision, result evaluation and reports</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54071" marR="54071" marT="0" marB="0" anchor="ctr"/>
                </a:tc>
                <a:tc>
                  <a:txBody>
                    <a:bodyPr/>
                    <a:lstStyle/>
                    <a:p>
                      <a:pPr>
                        <a:lnSpc>
                          <a:spcPct val="107000"/>
                        </a:lnSpc>
                      </a:pPr>
                      <a:endParaRPr lang="en-US" sz="1600" dirty="0">
                        <a:effectLst/>
                        <a:latin typeface="Calibri" panose="020F0502020204030204" pitchFamily="34" charset="0"/>
                        <a:cs typeface="Arial" panose="020B0604020202020204" pitchFamily="34" charset="0"/>
                      </a:endParaRPr>
                    </a:p>
                  </a:txBody>
                  <a:tcPr marL="54071" marR="54071" marT="0" marB="0" anchor="ctr"/>
                </a:tc>
                <a:extLst>
                  <a:ext uri="{0D108BD9-81ED-4DB2-BD59-A6C34878D82A}">
                    <a16:rowId xmlns:a16="http://schemas.microsoft.com/office/drawing/2014/main" val="2709412"/>
                  </a:ext>
                </a:extLst>
              </a:tr>
              <a:tr h="424309">
                <a:tc>
                  <a:txBody>
                    <a:bodyPr/>
                    <a:lstStyle/>
                    <a:p>
                      <a:pPr marL="0" marR="0">
                        <a:lnSpc>
                          <a:spcPct val="107000"/>
                        </a:lnSpc>
                        <a:spcBef>
                          <a:spcPts val="0"/>
                        </a:spcBef>
                        <a:spcAft>
                          <a:spcPts val="0"/>
                        </a:spcAft>
                      </a:pPr>
                      <a:r>
                        <a:rPr lang="en-US" sz="1600" dirty="0">
                          <a:effectLst/>
                        </a:rPr>
                        <a:t>Type</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4071" marR="54071" marT="0" marB="0" anchor="ctr"/>
                </a:tc>
                <a:tc gridSpan="2">
                  <a:txBody>
                    <a:bodyPr/>
                    <a:lstStyle/>
                    <a:p>
                      <a:pPr marL="0" marR="0">
                        <a:lnSpc>
                          <a:spcPct val="107000"/>
                        </a:lnSpc>
                        <a:spcBef>
                          <a:spcPts val="0"/>
                        </a:spcBef>
                        <a:spcAft>
                          <a:spcPts val="0"/>
                        </a:spcAft>
                      </a:pPr>
                      <a:r>
                        <a:rPr lang="en-US" sz="1600" dirty="0">
                          <a:effectLst/>
                        </a:rPr>
                        <a:t>☒ Event</a:t>
                      </a:r>
                      <a:br>
                        <a:rPr lang="en-US" sz="1600" dirty="0">
                          <a:effectLst/>
                        </a:rPr>
                      </a:br>
                      <a:r>
                        <a:rPr lang="en-US" sz="1600" dirty="0">
                          <a:effectLst/>
                        </a:rPr>
                        <a:t>☒ Report</a:t>
                      </a:r>
                      <a:br>
                        <a:rPr lang="en-US" sz="1600" dirty="0">
                          <a:effectLst/>
                        </a:rPr>
                      </a:br>
                      <a:r>
                        <a:rPr lang="en-US" sz="1600" dirty="0">
                          <a:effectLst/>
                        </a:rPr>
                        <a:t>☐ Service/Product</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4071" marR="54071" marT="0" marB="0" anchor="ctr"/>
                </a:tc>
                <a:tc hMerge="1">
                  <a:txBody>
                    <a:bodyPr/>
                    <a:lstStyle/>
                    <a:p>
                      <a:pPr marL="0" marR="0">
                        <a:lnSpc>
                          <a:spcPct val="107000"/>
                        </a:lnSpc>
                        <a:spcBef>
                          <a:spcPts val="0"/>
                        </a:spcBef>
                        <a:spcAft>
                          <a:spcPts val="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54071" marR="54071" marT="0" marB="0" anchor="ctr"/>
                </a:tc>
                <a:extLst>
                  <a:ext uri="{0D108BD9-81ED-4DB2-BD59-A6C34878D82A}">
                    <a16:rowId xmlns:a16="http://schemas.microsoft.com/office/drawing/2014/main" val="498792939"/>
                  </a:ext>
                </a:extLst>
              </a:tr>
              <a:tr h="2687289">
                <a:tc>
                  <a:txBody>
                    <a:bodyPr/>
                    <a:lstStyle/>
                    <a:p>
                      <a:pPr marL="0" marR="0">
                        <a:lnSpc>
                          <a:spcPct val="107000"/>
                        </a:lnSpc>
                        <a:spcBef>
                          <a:spcPts val="0"/>
                        </a:spcBef>
                        <a:spcAft>
                          <a:spcPts val="0"/>
                        </a:spcAft>
                      </a:pPr>
                      <a:r>
                        <a:rPr lang="en-US" sz="1600">
                          <a:effectLst/>
                        </a:rPr>
                        <a:t>Description</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54071" marR="54071" marT="0" marB="0" anchor="ctr"/>
                </a:tc>
                <a:tc gridSpan="2">
                  <a:txBody>
                    <a:bodyPr/>
                    <a:lstStyle/>
                    <a:p>
                      <a:pPr marL="0" marR="0">
                        <a:lnSpc>
                          <a:spcPct val="107000"/>
                        </a:lnSpc>
                        <a:spcBef>
                          <a:spcPts val="0"/>
                        </a:spcBef>
                        <a:spcAft>
                          <a:spcPts val="0"/>
                        </a:spcAft>
                      </a:pPr>
                      <a:r>
                        <a:rPr lang="en-US" sz="1600" dirty="0">
                          <a:effectLst/>
                        </a:rPr>
                        <a:t>During all the project phases the project partners control</a:t>
                      </a:r>
                      <a:br>
                        <a:rPr lang="en-US" sz="1600" dirty="0">
                          <a:effectLst/>
                        </a:rPr>
                      </a:br>
                      <a:r>
                        <a:rPr lang="en-US" sz="1600" dirty="0">
                          <a:effectLst/>
                        </a:rPr>
                        <a:t>the following:</a:t>
                      </a:r>
                      <a:br>
                        <a:rPr lang="en-US" sz="1600" dirty="0">
                          <a:effectLst/>
                        </a:rPr>
                      </a:br>
                      <a:r>
                        <a:rPr lang="en-US" sz="1600" dirty="0">
                          <a:effectLst/>
                          <a:sym typeface="Symbol" panose="05050102010706020507" pitchFamily="18" charset="2"/>
                        </a:rPr>
                        <a:t></a:t>
                      </a:r>
                      <a:r>
                        <a:rPr lang="en-US" sz="1600" dirty="0">
                          <a:effectLst/>
                        </a:rPr>
                        <a:t> The project phases are strictly directed to project work-plan</a:t>
                      </a:r>
                      <a:br>
                        <a:rPr lang="en-US" sz="1600" dirty="0">
                          <a:effectLst/>
                        </a:rPr>
                      </a:br>
                      <a:r>
                        <a:rPr lang="en-US" sz="1600" dirty="0">
                          <a:effectLst/>
                          <a:sym typeface="Symbol" panose="05050102010706020507" pitchFamily="18" charset="2"/>
                        </a:rPr>
                        <a:t></a:t>
                      </a:r>
                      <a:r>
                        <a:rPr lang="en-US" sz="1600" dirty="0">
                          <a:effectLst/>
                        </a:rPr>
                        <a:t> The input at the different project phases accords with the planned activities</a:t>
                      </a:r>
                      <a:br>
                        <a:rPr lang="en-US" sz="1600" dirty="0">
                          <a:effectLst/>
                        </a:rPr>
                      </a:br>
                      <a:r>
                        <a:rPr lang="en-US" sz="1600" dirty="0">
                          <a:effectLst/>
                          <a:sym typeface="Symbol" panose="05050102010706020507" pitchFamily="18" charset="2"/>
                        </a:rPr>
                        <a:t></a:t>
                      </a:r>
                      <a:r>
                        <a:rPr lang="en-US" sz="1600" dirty="0">
                          <a:effectLst/>
                        </a:rPr>
                        <a:t> The output/outcomes are in line with the aimed outcomes</a:t>
                      </a:r>
                      <a:br>
                        <a:rPr lang="en-US" sz="1600" dirty="0">
                          <a:effectLst/>
                        </a:rPr>
                      </a:br>
                      <a:r>
                        <a:rPr lang="en-US" sz="1600" dirty="0">
                          <a:effectLst/>
                          <a:sym typeface="Symbol" panose="05050102010706020507" pitchFamily="18" charset="2"/>
                        </a:rPr>
                        <a:t></a:t>
                      </a:r>
                      <a:r>
                        <a:rPr lang="en-US" sz="1600" dirty="0">
                          <a:effectLst/>
                        </a:rPr>
                        <a:t> Number of trained teachers, doctors and students in partners universities</a:t>
                      </a:r>
                      <a:br>
                        <a:rPr lang="en-US" sz="1600" dirty="0">
                          <a:effectLst/>
                        </a:rPr>
                      </a:br>
                      <a:r>
                        <a:rPr lang="en-US" sz="1600" dirty="0">
                          <a:effectLst/>
                          <a:sym typeface="Symbol" panose="05050102010706020507" pitchFamily="18" charset="2"/>
                        </a:rPr>
                        <a:t></a:t>
                      </a:r>
                      <a:r>
                        <a:rPr lang="en-US" sz="1600" dirty="0">
                          <a:effectLst/>
                        </a:rPr>
                        <a:t> Respect of deadlines and milestones quality of the deliverables </a:t>
                      </a:r>
                    </a:p>
                    <a:p>
                      <a:pPr marL="0" marR="0">
                        <a:lnSpc>
                          <a:spcPct val="107000"/>
                        </a:lnSpc>
                        <a:spcBef>
                          <a:spcPts val="0"/>
                        </a:spcBef>
                        <a:spcAft>
                          <a:spcPts val="0"/>
                        </a:spcAft>
                      </a:pPr>
                      <a:endParaRPr lang="en-US" sz="1600" dirty="0">
                        <a:effectLst/>
                      </a:endParaRPr>
                    </a:p>
                    <a:p>
                      <a:pPr marL="0" marR="0">
                        <a:lnSpc>
                          <a:spcPct val="107000"/>
                        </a:lnSpc>
                        <a:spcBef>
                          <a:spcPts val="0"/>
                        </a:spcBef>
                        <a:spcAft>
                          <a:spcPts val="0"/>
                        </a:spcAft>
                      </a:pPr>
                      <a:r>
                        <a:rPr lang="en-US" sz="1600" dirty="0">
                          <a:effectLst/>
                        </a:rPr>
                        <a:t>These actions will be done through:</a:t>
                      </a:r>
                      <a:br>
                        <a:rPr lang="en-US" sz="1600" dirty="0">
                          <a:effectLst/>
                        </a:rPr>
                      </a:br>
                      <a:r>
                        <a:rPr lang="en-US" sz="1600" dirty="0">
                          <a:effectLst/>
                          <a:sym typeface="Symbol" panose="05050102010706020507" pitchFamily="18" charset="2"/>
                        </a:rPr>
                        <a:t></a:t>
                      </a:r>
                      <a:r>
                        <a:rPr lang="en-US" sz="1600" dirty="0">
                          <a:effectLst/>
                        </a:rPr>
                        <a:t> The project evaluation by the involved academic staff</a:t>
                      </a:r>
                      <a:br>
                        <a:rPr lang="en-US" sz="1600" dirty="0">
                          <a:effectLst/>
                        </a:rPr>
                      </a:br>
                      <a:r>
                        <a:rPr lang="en-US" sz="1600" dirty="0">
                          <a:effectLst/>
                          <a:sym typeface="Symbol" panose="05050102010706020507" pitchFamily="18" charset="2"/>
                        </a:rPr>
                        <a:t></a:t>
                      </a:r>
                      <a:r>
                        <a:rPr lang="en-US" sz="1600" dirty="0">
                          <a:effectLst/>
                        </a:rPr>
                        <a:t> The project evaluation by the involved the EU specialists</a:t>
                      </a:r>
                      <a:br>
                        <a:rPr lang="en-US" sz="1600" dirty="0">
                          <a:effectLst/>
                        </a:rPr>
                      </a:br>
                      <a:r>
                        <a:rPr lang="en-US" sz="1600" dirty="0">
                          <a:effectLst/>
                          <a:sym typeface="Symbol" panose="05050102010706020507" pitchFamily="18" charset="2"/>
                        </a:rPr>
                        <a:t></a:t>
                      </a:r>
                      <a:r>
                        <a:rPr lang="en-US" sz="1600" dirty="0">
                          <a:effectLst/>
                        </a:rPr>
                        <a:t> The project evaluation by the members of the steering committee</a:t>
                      </a:r>
                      <a:br>
                        <a:rPr lang="en-US" sz="1600" dirty="0">
                          <a:effectLst/>
                        </a:rPr>
                      </a:br>
                      <a:r>
                        <a:rPr lang="en-US" sz="1600" dirty="0">
                          <a:effectLst/>
                          <a:sym typeface="Symbol" panose="05050102010706020507" pitchFamily="18" charset="2"/>
                        </a:rPr>
                        <a:t></a:t>
                      </a:r>
                      <a:r>
                        <a:rPr lang="en-US" sz="1600" dirty="0">
                          <a:effectLst/>
                        </a:rPr>
                        <a:t> The training evaluation by students and trainers</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4071" marR="54071" marT="0" marB="0" anchor="ctr"/>
                </a:tc>
                <a:tc hMerge="1">
                  <a:txBody>
                    <a:bodyPr/>
                    <a:lstStyle/>
                    <a:p>
                      <a:pPr>
                        <a:lnSpc>
                          <a:spcPct val="107000"/>
                        </a:lnSpc>
                      </a:pPr>
                      <a:endParaRPr lang="en-US" sz="1400" dirty="0">
                        <a:effectLst/>
                        <a:latin typeface="Calibri" panose="020F0502020204030204" pitchFamily="34" charset="0"/>
                        <a:cs typeface="Arial" panose="020B0604020202020204" pitchFamily="34" charset="0"/>
                      </a:endParaRPr>
                    </a:p>
                  </a:txBody>
                  <a:tcPr marL="54071" marR="54071" marT="0" marB="0" anchor="ctr"/>
                </a:tc>
                <a:extLst>
                  <a:ext uri="{0D108BD9-81ED-4DB2-BD59-A6C34878D82A}">
                    <a16:rowId xmlns:a16="http://schemas.microsoft.com/office/drawing/2014/main" val="3849842348"/>
                  </a:ext>
                </a:extLst>
              </a:tr>
              <a:tr h="141437">
                <a:tc>
                  <a:txBody>
                    <a:bodyPr/>
                    <a:lstStyle/>
                    <a:p>
                      <a:pPr marL="0" marR="0">
                        <a:lnSpc>
                          <a:spcPct val="107000"/>
                        </a:lnSpc>
                        <a:spcBef>
                          <a:spcPts val="0"/>
                        </a:spcBef>
                        <a:spcAft>
                          <a:spcPts val="0"/>
                        </a:spcAft>
                      </a:pPr>
                      <a:r>
                        <a:rPr lang="en-US" sz="1600">
                          <a:effectLst/>
                        </a:rPr>
                        <a:t>Due date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54071" marR="54071" marT="0" marB="0" anchor="ctr"/>
                </a:tc>
                <a:tc gridSpan="2">
                  <a:txBody>
                    <a:bodyPr/>
                    <a:lstStyle/>
                    <a:p>
                      <a:pPr marL="0" marR="0" algn="r">
                        <a:lnSpc>
                          <a:spcPct val="107000"/>
                        </a:lnSpc>
                        <a:spcBef>
                          <a:spcPts val="0"/>
                        </a:spcBef>
                        <a:spcAft>
                          <a:spcPts val="0"/>
                        </a:spcAft>
                      </a:pPr>
                      <a:r>
                        <a:rPr lang="en-US" sz="1600" dirty="0">
                          <a:effectLst/>
                        </a:rPr>
                        <a:t>During the project life time and 10.10.2020</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4071" marR="54071" marT="0" marB="0" anchor="ctr"/>
                </a:tc>
                <a:tc hMerge="1">
                  <a:txBody>
                    <a:bodyPr/>
                    <a:lstStyle/>
                    <a:p>
                      <a:pPr>
                        <a:lnSpc>
                          <a:spcPct val="107000"/>
                        </a:lnSpc>
                      </a:pPr>
                      <a:endParaRPr lang="en-US" sz="1600" dirty="0">
                        <a:effectLst/>
                        <a:latin typeface="Calibri" panose="020F0502020204030204" pitchFamily="34" charset="0"/>
                        <a:cs typeface="Arial" panose="020B0604020202020204" pitchFamily="34" charset="0"/>
                      </a:endParaRPr>
                    </a:p>
                  </a:txBody>
                  <a:tcPr marL="54071" marR="54071" marT="0" marB="0" anchor="ctr"/>
                </a:tc>
                <a:extLst>
                  <a:ext uri="{0D108BD9-81ED-4DB2-BD59-A6C34878D82A}">
                    <a16:rowId xmlns:a16="http://schemas.microsoft.com/office/drawing/2014/main" val="3563848442"/>
                  </a:ext>
                </a:extLst>
              </a:tr>
              <a:tr h="565745">
                <a:tc>
                  <a:txBody>
                    <a:bodyPr/>
                    <a:lstStyle/>
                    <a:p>
                      <a:pPr marL="0" marR="0">
                        <a:lnSpc>
                          <a:spcPct val="107000"/>
                        </a:lnSpc>
                        <a:spcBef>
                          <a:spcPts val="0"/>
                        </a:spcBef>
                        <a:spcAft>
                          <a:spcPts val="0"/>
                        </a:spcAft>
                      </a:pPr>
                      <a:r>
                        <a:rPr lang="en-US" sz="1600">
                          <a:effectLst/>
                        </a:rPr>
                        <a:t>Target groups</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54071" marR="54071" marT="0" marB="0" anchor="ctr"/>
                </a:tc>
                <a:tc>
                  <a:txBody>
                    <a:bodyPr/>
                    <a:lstStyle/>
                    <a:p>
                      <a:pPr marL="0" marR="0">
                        <a:lnSpc>
                          <a:spcPct val="107000"/>
                        </a:lnSpc>
                        <a:spcBef>
                          <a:spcPts val="0"/>
                        </a:spcBef>
                        <a:spcAft>
                          <a:spcPts val="0"/>
                        </a:spcAft>
                      </a:pPr>
                      <a:r>
                        <a:rPr lang="en-US" sz="1600" dirty="0">
                          <a:effectLst/>
                        </a:rPr>
                        <a:t>☒ Teaching staff</a:t>
                      </a:r>
                      <a:br>
                        <a:rPr lang="en-US" sz="1600" dirty="0">
                          <a:effectLst/>
                        </a:rPr>
                      </a:br>
                      <a:r>
                        <a:rPr lang="en-US" sz="1600" dirty="0">
                          <a:effectLst/>
                        </a:rPr>
                        <a:t>☒ Students</a:t>
                      </a:r>
                      <a:br>
                        <a:rPr lang="en-US" sz="1600" dirty="0">
                          <a:effectLst/>
                        </a:rPr>
                      </a:br>
                      <a:r>
                        <a:rPr lang="en-US" sz="1600" dirty="0">
                          <a:effectLst/>
                        </a:rPr>
                        <a:t>☒ Trainees</a:t>
                      </a:r>
                      <a:br>
                        <a:rPr lang="en-US" sz="1600" dirty="0">
                          <a:effectLst/>
                        </a:rPr>
                      </a:br>
                      <a:r>
                        <a:rPr lang="en-US" sz="1600" dirty="0">
                          <a:effectLst/>
                        </a:rPr>
                        <a:t>☒ Administrative staff</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54071" marR="54071" marT="0" marB="0" anchor="ctr"/>
                </a:tc>
                <a:tc>
                  <a:txBody>
                    <a:bodyPr/>
                    <a:lstStyle/>
                    <a:p>
                      <a:pPr>
                        <a:lnSpc>
                          <a:spcPct val="107000"/>
                        </a:lnSpc>
                      </a:pPr>
                      <a:endParaRPr lang="en-US" sz="1600" dirty="0">
                        <a:effectLst/>
                        <a:latin typeface="Calibri" panose="020F0502020204030204" pitchFamily="34" charset="0"/>
                        <a:cs typeface="Arial" panose="020B0604020202020204" pitchFamily="34" charset="0"/>
                      </a:endParaRPr>
                    </a:p>
                  </a:txBody>
                  <a:tcPr marL="54071" marR="54071" marT="0" marB="0" anchor="ctr"/>
                </a:tc>
                <a:extLst>
                  <a:ext uri="{0D108BD9-81ED-4DB2-BD59-A6C34878D82A}">
                    <a16:rowId xmlns:a16="http://schemas.microsoft.com/office/drawing/2014/main" val="1651677159"/>
                  </a:ext>
                </a:extLst>
              </a:tr>
            </a:tbl>
          </a:graphicData>
        </a:graphic>
      </p:graphicFrame>
    </p:spTree>
    <p:extLst>
      <p:ext uri="{BB962C8B-B14F-4D97-AF65-F5344CB8AC3E}">
        <p14:creationId xmlns:p14="http://schemas.microsoft.com/office/powerpoint/2010/main" val="114810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05755-0471-4B09-B2AA-5FCCEA305ECD}"/>
              </a:ext>
            </a:extLst>
          </p:cNvPr>
          <p:cNvSpPr>
            <a:spLocks noGrp="1"/>
          </p:cNvSpPr>
          <p:nvPr>
            <p:ph type="title"/>
          </p:nvPr>
        </p:nvSpPr>
        <p:spPr/>
        <p:txBody>
          <a:bodyPr/>
          <a:lstStyle/>
          <a:p>
            <a:r>
              <a:rPr lang="en-US" dirty="0"/>
              <a:t>Thank you </a:t>
            </a:r>
          </a:p>
        </p:txBody>
      </p:sp>
      <p:sp>
        <p:nvSpPr>
          <p:cNvPr id="3" name="Text Placeholder 2">
            <a:extLst>
              <a:ext uri="{FF2B5EF4-FFF2-40B4-BE49-F238E27FC236}">
                <a16:creationId xmlns:a16="http://schemas.microsoft.com/office/drawing/2014/main" id="{5318C951-B2F3-4911-B682-F6DDA4D3869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56501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1004B-71A7-43BC-B56E-7238F303D4EB}"/>
              </a:ext>
            </a:extLst>
          </p:cNvPr>
          <p:cNvSpPr>
            <a:spLocks noGrp="1"/>
          </p:cNvSpPr>
          <p:nvPr>
            <p:ph type="title"/>
          </p:nvPr>
        </p:nvSpPr>
        <p:spPr/>
        <p:txBody>
          <a:bodyPr>
            <a:normAutofit/>
          </a:bodyPr>
          <a:lstStyle/>
          <a:p>
            <a:pPr algn="l"/>
            <a:r>
              <a:rPr lang="en-US" b="1" dirty="0"/>
              <a:t>Assumptions And Risks</a:t>
            </a:r>
            <a:endParaRPr lang="en-US" dirty="0"/>
          </a:p>
        </p:txBody>
      </p:sp>
      <p:sp>
        <p:nvSpPr>
          <p:cNvPr id="3" name="Content Placeholder 2">
            <a:extLst>
              <a:ext uri="{FF2B5EF4-FFF2-40B4-BE49-F238E27FC236}">
                <a16:creationId xmlns:a16="http://schemas.microsoft.com/office/drawing/2014/main" id="{6EF2D006-2B59-4FD4-B72D-CDDC9E77F59F}"/>
              </a:ext>
            </a:extLst>
          </p:cNvPr>
          <p:cNvSpPr>
            <a:spLocks noGrp="1"/>
          </p:cNvSpPr>
          <p:nvPr>
            <p:ph idx="1"/>
          </p:nvPr>
        </p:nvSpPr>
        <p:spPr/>
        <p:txBody>
          <a:bodyPr>
            <a:normAutofit fontScale="92500" lnSpcReduction="20000"/>
          </a:bodyPr>
          <a:lstStyle/>
          <a:p>
            <a:r>
              <a:rPr lang="en-US" dirty="0"/>
              <a:t>Assumptions:</a:t>
            </a:r>
            <a:br>
              <a:rPr lang="en-US" dirty="0"/>
            </a:br>
            <a:r>
              <a:rPr lang="en-US" dirty="0"/>
              <a:t>Quality measures will be built into all WPs. Impact of all outputs will be assessed</a:t>
            </a:r>
            <a:br>
              <a:rPr lang="en-US" dirty="0"/>
            </a:br>
            <a:r>
              <a:rPr lang="en-US" dirty="0">
                <a:sym typeface="Symbol" panose="05050102010706020507" pitchFamily="18" charset="2"/>
              </a:rPr>
              <a:t></a:t>
            </a:r>
            <a:r>
              <a:rPr lang="en-US" dirty="0"/>
              <a:t> Experience of coordinator and local coordinators on management and control of the project activity</a:t>
            </a:r>
            <a:br>
              <a:rPr lang="en-US" dirty="0"/>
            </a:br>
            <a:r>
              <a:rPr lang="en-US" dirty="0">
                <a:sym typeface="Symbol" panose="05050102010706020507" pitchFamily="18" charset="2"/>
              </a:rPr>
              <a:t></a:t>
            </a:r>
            <a:r>
              <a:rPr lang="en-US" dirty="0"/>
              <a:t> Qualification of academic partners in quality control and recommendations</a:t>
            </a:r>
            <a:br>
              <a:rPr lang="en-US" dirty="0"/>
            </a:br>
            <a:r>
              <a:rPr lang="en-US" dirty="0">
                <a:sym typeface="Symbol" panose="05050102010706020507" pitchFamily="18" charset="2"/>
              </a:rPr>
              <a:t></a:t>
            </a:r>
            <a:r>
              <a:rPr lang="en-US" dirty="0"/>
              <a:t> Skills of the project partners in JO and IQ on preparing relevant reports</a:t>
            </a:r>
            <a:br>
              <a:rPr lang="en-US" dirty="0"/>
            </a:br>
            <a:endParaRPr lang="en-US" dirty="0"/>
          </a:p>
        </p:txBody>
      </p:sp>
    </p:spTree>
    <p:extLst>
      <p:ext uri="{BB962C8B-B14F-4D97-AF65-F5344CB8AC3E}">
        <p14:creationId xmlns:p14="http://schemas.microsoft.com/office/powerpoint/2010/main" val="3912352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A5CEE-FDF8-4E1D-8BB0-7E09F6D5BF2E}"/>
              </a:ext>
            </a:extLst>
          </p:cNvPr>
          <p:cNvSpPr>
            <a:spLocks noGrp="1"/>
          </p:cNvSpPr>
          <p:nvPr>
            <p:ph type="title"/>
          </p:nvPr>
        </p:nvSpPr>
        <p:spPr/>
        <p:txBody>
          <a:bodyPr/>
          <a:lstStyle/>
          <a:p>
            <a:pPr algn="l"/>
            <a:r>
              <a:rPr lang="en-US" b="1" dirty="0"/>
              <a:t>Assumptions And Risks</a:t>
            </a:r>
            <a:endParaRPr lang="en-US" dirty="0"/>
          </a:p>
        </p:txBody>
      </p:sp>
      <p:sp>
        <p:nvSpPr>
          <p:cNvPr id="3" name="Content Placeholder 2">
            <a:extLst>
              <a:ext uri="{FF2B5EF4-FFF2-40B4-BE49-F238E27FC236}">
                <a16:creationId xmlns:a16="http://schemas.microsoft.com/office/drawing/2014/main" id="{5B2E827E-478A-4C63-B6F7-28810DDC194E}"/>
              </a:ext>
            </a:extLst>
          </p:cNvPr>
          <p:cNvSpPr>
            <a:spLocks noGrp="1"/>
          </p:cNvSpPr>
          <p:nvPr>
            <p:ph idx="1"/>
          </p:nvPr>
        </p:nvSpPr>
        <p:spPr/>
        <p:txBody>
          <a:bodyPr>
            <a:normAutofit fontScale="92500" lnSpcReduction="20000"/>
          </a:bodyPr>
          <a:lstStyle/>
          <a:p>
            <a:r>
              <a:rPr lang="en-US" dirty="0"/>
              <a:t>Risks:</a:t>
            </a:r>
            <a:br>
              <a:rPr lang="en-US" dirty="0"/>
            </a:br>
            <a:r>
              <a:rPr lang="en-US" dirty="0">
                <a:sym typeface="Symbol" panose="05050102010706020507" pitchFamily="18" charset="2"/>
              </a:rPr>
              <a:t></a:t>
            </a:r>
            <a:r>
              <a:rPr lang="en-US" dirty="0"/>
              <a:t> Quality plan strategy and tools are not used effectively: Mitigated by training, construction and coordination</a:t>
            </a:r>
            <a:br>
              <a:rPr lang="en-US" dirty="0"/>
            </a:br>
            <a:r>
              <a:rPr lang="en-US" dirty="0">
                <a:sym typeface="Symbol" panose="05050102010706020507" pitchFamily="18" charset="2"/>
              </a:rPr>
              <a:t></a:t>
            </a:r>
            <a:r>
              <a:rPr lang="en-US" dirty="0"/>
              <a:t> Knowledge and skills of partners in monitoring project activities</a:t>
            </a:r>
            <a:br>
              <a:rPr lang="en-US" dirty="0"/>
            </a:br>
            <a:r>
              <a:rPr lang="en-US" dirty="0">
                <a:sym typeface="Symbol" panose="05050102010706020507" pitchFamily="18" charset="2"/>
              </a:rPr>
              <a:t></a:t>
            </a:r>
            <a:r>
              <a:rPr lang="en-US" dirty="0"/>
              <a:t> Insufficient quality of the local project control and monitoring in partner universities-</a:t>
            </a:r>
          </a:p>
          <a:p>
            <a:pPr marL="0" indent="0" algn="ctr">
              <a:buNone/>
            </a:pPr>
            <a:r>
              <a:rPr lang="en-US" sz="3000" dirty="0"/>
              <a:t>Which will be prevented by continuous distant monitoring of project steps by the local and overall project the coordinators.</a:t>
            </a:r>
          </a:p>
        </p:txBody>
      </p:sp>
    </p:spTree>
    <p:extLst>
      <p:ext uri="{BB962C8B-B14F-4D97-AF65-F5344CB8AC3E}">
        <p14:creationId xmlns:p14="http://schemas.microsoft.com/office/powerpoint/2010/main" val="860553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818DA-89D2-49E5-91BE-734442026EF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2D9FB08-46E2-43E3-94B3-567DC5514F3A}"/>
              </a:ext>
            </a:extLst>
          </p:cNvPr>
          <p:cNvSpPr>
            <a:spLocks noGrp="1"/>
          </p:cNvSpPr>
          <p:nvPr>
            <p:ph idx="1"/>
          </p:nvPr>
        </p:nvSpPr>
        <p:spPr/>
        <p:txBody>
          <a:bodyPr/>
          <a:lstStyle/>
          <a:p>
            <a:r>
              <a:rPr lang="en-US" dirty="0"/>
              <a:t>Quality control and monitoring mechanisms in place at all participating institutions. </a:t>
            </a:r>
          </a:p>
          <a:p>
            <a:r>
              <a:rPr lang="en-US" dirty="0"/>
              <a:t>Each participating institution, including EU partners, will have to prepare a short document highlighting in a schematic way which are the main Quality Control and monitoring </a:t>
            </a:r>
          </a:p>
        </p:txBody>
      </p:sp>
    </p:spTree>
    <p:extLst>
      <p:ext uri="{BB962C8B-B14F-4D97-AF65-F5344CB8AC3E}">
        <p14:creationId xmlns:p14="http://schemas.microsoft.com/office/powerpoint/2010/main" val="875187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D3060-9A40-450E-BF89-91D7B848102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8C50B30-5DA7-49AB-B2C4-199BAA43FF39}"/>
              </a:ext>
            </a:extLst>
          </p:cNvPr>
          <p:cNvSpPr>
            <a:spLocks noGrp="1"/>
          </p:cNvSpPr>
          <p:nvPr>
            <p:ph idx="1"/>
          </p:nvPr>
        </p:nvSpPr>
        <p:spPr/>
        <p:txBody>
          <a:bodyPr>
            <a:normAutofit fontScale="70000" lnSpcReduction="20000"/>
          </a:bodyPr>
          <a:lstStyle/>
          <a:p>
            <a:pPr marL="0" indent="0" algn="ctr">
              <a:buNone/>
            </a:pPr>
            <a:r>
              <a:rPr lang="en-US" sz="4000" dirty="0"/>
              <a:t>Quality control and monitoring is provided by HTWK as coordinator. </a:t>
            </a:r>
          </a:p>
          <a:p>
            <a:endParaRPr lang="en-US" dirty="0"/>
          </a:p>
          <a:p>
            <a:r>
              <a:rPr lang="en-US" dirty="0"/>
              <a:t>HTWK has the overall responsibility to follow activities, </a:t>
            </a:r>
            <a:br>
              <a:rPr lang="en-US" dirty="0"/>
            </a:br>
            <a:endParaRPr lang="en-US" dirty="0"/>
          </a:p>
          <a:p>
            <a:pPr marL="1028700" indent="-344488"/>
            <a:r>
              <a:rPr lang="en-US" dirty="0"/>
              <a:t>to access their implementation and </a:t>
            </a:r>
          </a:p>
          <a:p>
            <a:pPr marL="1028700" indent="-344488"/>
            <a:r>
              <a:rPr lang="en-US" dirty="0"/>
              <a:t>to secure that the achievement envisaged by the consortium and planned in the proposal will be reached. </a:t>
            </a:r>
          </a:p>
          <a:p>
            <a:endParaRPr lang="en-US" dirty="0"/>
          </a:p>
          <a:p>
            <a:r>
              <a:rPr lang="en-US" dirty="0"/>
              <a:t>All local coordinators of the project partners must send</a:t>
            </a:r>
            <a:br>
              <a:rPr lang="en-US" dirty="0"/>
            </a:br>
            <a:r>
              <a:rPr lang="en-US" dirty="0"/>
              <a:t>regular reports and presentations of project progress (e.g., courses methodology presentation) to HTWK.</a:t>
            </a:r>
            <a:br>
              <a:rPr lang="en-US" dirty="0"/>
            </a:br>
            <a:endParaRPr lang="en-US" dirty="0"/>
          </a:p>
        </p:txBody>
      </p:sp>
    </p:spTree>
    <p:extLst>
      <p:ext uri="{BB962C8B-B14F-4D97-AF65-F5344CB8AC3E}">
        <p14:creationId xmlns:p14="http://schemas.microsoft.com/office/powerpoint/2010/main" val="900219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9B22F-79BA-4FAB-AB8D-2D8CEAD0D95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01434E0-7D7D-4527-B580-4B664C798EA2}"/>
              </a:ext>
            </a:extLst>
          </p:cNvPr>
          <p:cNvSpPr>
            <a:spLocks noGrp="1"/>
          </p:cNvSpPr>
          <p:nvPr>
            <p:ph idx="1"/>
          </p:nvPr>
        </p:nvSpPr>
        <p:spPr/>
        <p:txBody>
          <a:bodyPr/>
          <a:lstStyle/>
          <a:p>
            <a:pPr marL="0" indent="0" algn="ctr">
              <a:buNone/>
            </a:pPr>
            <a:endParaRPr lang="en-US" dirty="0"/>
          </a:p>
          <a:p>
            <a:pPr marL="0" indent="0" algn="ctr">
              <a:buNone/>
            </a:pPr>
            <a:r>
              <a:rPr lang="en-US" dirty="0"/>
              <a:t>Some important parts of the project (like evaluation of courses and training materials, functionality of training center) will be checked during visits of specialists from EU partners to universities from JO,IR and IQ</a:t>
            </a:r>
          </a:p>
        </p:txBody>
      </p:sp>
    </p:spTree>
    <p:extLst>
      <p:ext uri="{BB962C8B-B14F-4D97-AF65-F5344CB8AC3E}">
        <p14:creationId xmlns:p14="http://schemas.microsoft.com/office/powerpoint/2010/main" val="2340173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655FE-BB34-449F-A38E-686746A1399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1968D9-7194-446B-BB54-C4EFC5A4BC22}"/>
              </a:ext>
            </a:extLst>
          </p:cNvPr>
          <p:cNvSpPr>
            <a:spLocks noGrp="1"/>
          </p:cNvSpPr>
          <p:nvPr>
            <p:ph idx="1"/>
          </p:nvPr>
        </p:nvSpPr>
        <p:spPr/>
        <p:txBody>
          <a:bodyPr/>
          <a:lstStyle/>
          <a:p>
            <a:r>
              <a:rPr lang="en-US" dirty="0"/>
              <a:t>All the project progress will be shown at the project website</a:t>
            </a:r>
          </a:p>
          <a:p>
            <a:r>
              <a:rPr lang="en-US" dirty="0"/>
              <a:t>The project budget and costs effectiveness will be thoroughly checked using the strategy for the project.</a:t>
            </a:r>
            <a:br>
              <a:rPr lang="en-US" dirty="0"/>
            </a:br>
            <a:endParaRPr lang="en-US" dirty="0"/>
          </a:p>
        </p:txBody>
      </p:sp>
    </p:spTree>
    <p:extLst>
      <p:ext uri="{BB962C8B-B14F-4D97-AF65-F5344CB8AC3E}">
        <p14:creationId xmlns:p14="http://schemas.microsoft.com/office/powerpoint/2010/main" val="1839370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2022A-C25F-4CAD-A086-4474B2D2760E}"/>
              </a:ext>
            </a:extLst>
          </p:cNvPr>
          <p:cNvSpPr>
            <a:spLocks noGrp="1"/>
          </p:cNvSpPr>
          <p:nvPr>
            <p:ph type="title"/>
          </p:nvPr>
        </p:nvSpPr>
        <p:spPr>
          <a:xfrm>
            <a:off x="539552" y="548680"/>
            <a:ext cx="5482952" cy="1143000"/>
          </a:xfrm>
        </p:spPr>
        <p:txBody>
          <a:bodyPr>
            <a:normAutofit fontScale="90000"/>
          </a:bodyPr>
          <a:lstStyle/>
          <a:p>
            <a:r>
              <a:rPr lang="en-US" dirty="0"/>
              <a:t>Quantitative Measure of </a:t>
            </a:r>
            <a:br>
              <a:rPr lang="en-US" dirty="0"/>
            </a:br>
            <a:r>
              <a:rPr lang="en-US" dirty="0"/>
              <a:t>Project Progress</a:t>
            </a:r>
          </a:p>
        </p:txBody>
      </p:sp>
      <p:sp>
        <p:nvSpPr>
          <p:cNvPr id="3" name="Content Placeholder 2">
            <a:extLst>
              <a:ext uri="{FF2B5EF4-FFF2-40B4-BE49-F238E27FC236}">
                <a16:creationId xmlns:a16="http://schemas.microsoft.com/office/drawing/2014/main" id="{650863AD-50D6-49C0-A9A9-C7A0727B4D06}"/>
              </a:ext>
            </a:extLst>
          </p:cNvPr>
          <p:cNvSpPr>
            <a:spLocks noGrp="1"/>
          </p:cNvSpPr>
          <p:nvPr>
            <p:ph idx="1"/>
          </p:nvPr>
        </p:nvSpPr>
        <p:spPr>
          <a:xfrm>
            <a:off x="683568" y="1988841"/>
            <a:ext cx="8229600" cy="3456384"/>
          </a:xfrm>
        </p:spPr>
        <p:txBody>
          <a:bodyPr>
            <a:normAutofit fontScale="92500" lnSpcReduction="20000"/>
          </a:bodyPr>
          <a:lstStyle/>
          <a:p>
            <a:pPr marL="0" indent="0">
              <a:buNone/>
            </a:pPr>
            <a:r>
              <a:rPr lang="en-US" sz="2400" dirty="0"/>
              <a:t>The project progress will be measured quantitatively using following statistics:</a:t>
            </a:r>
            <a:br>
              <a:rPr lang="en-US" sz="2400" dirty="0"/>
            </a:br>
            <a:r>
              <a:rPr lang="en-US" sz="2400" dirty="0">
                <a:sym typeface="Symbol" panose="05050102010706020507" pitchFamily="18" charset="2"/>
              </a:rPr>
              <a:t></a:t>
            </a:r>
            <a:r>
              <a:rPr lang="en-US" sz="2400" dirty="0"/>
              <a:t> Number of courses available for training courses on innovative Medical technology</a:t>
            </a:r>
            <a:br>
              <a:rPr lang="en-US" sz="2400" dirty="0"/>
            </a:br>
            <a:r>
              <a:rPr lang="en-US" sz="2400" dirty="0">
                <a:sym typeface="Symbol" panose="05050102010706020507" pitchFamily="18" charset="2"/>
              </a:rPr>
              <a:t></a:t>
            </a:r>
            <a:r>
              <a:rPr lang="en-US" sz="2400" dirty="0"/>
              <a:t> Number of trained teachers, doctors and students in partners universities</a:t>
            </a:r>
            <a:br>
              <a:rPr lang="en-US" sz="2400" dirty="0"/>
            </a:br>
            <a:r>
              <a:rPr lang="en-US" sz="2400" dirty="0">
                <a:sym typeface="Symbol" panose="05050102010706020507" pitchFamily="18" charset="2"/>
              </a:rPr>
              <a:t></a:t>
            </a:r>
            <a:r>
              <a:rPr lang="en-US" sz="2400" dirty="0"/>
              <a:t> Methodology, specifications publication</a:t>
            </a:r>
            <a:br>
              <a:rPr lang="en-US" sz="2400" dirty="0"/>
            </a:br>
            <a:r>
              <a:rPr lang="en-US" sz="2400" dirty="0">
                <a:sym typeface="Symbol" panose="05050102010706020507" pitchFamily="18" charset="2"/>
              </a:rPr>
              <a:t></a:t>
            </a:r>
            <a:r>
              <a:rPr lang="en-US" sz="2400" dirty="0"/>
              <a:t> Access of participants to the equipment in the centers</a:t>
            </a:r>
            <a:br>
              <a:rPr lang="en-US" sz="2400" dirty="0"/>
            </a:br>
            <a:r>
              <a:rPr lang="en-US" sz="2400" dirty="0">
                <a:sym typeface="Symbol" panose="05050102010706020507" pitchFamily="18" charset="2"/>
              </a:rPr>
              <a:t></a:t>
            </a:r>
            <a:r>
              <a:rPr lang="en-US" sz="2400" dirty="0"/>
              <a:t> Respect of deadlines and milestones quality of the deliverables</a:t>
            </a:r>
            <a:br>
              <a:rPr lang="en-US" sz="2400" dirty="0"/>
            </a:br>
            <a:r>
              <a:rPr lang="en-US" sz="2400" dirty="0">
                <a:sym typeface="Symbol" panose="05050102010706020507" pitchFamily="18" charset="2"/>
              </a:rPr>
              <a:t></a:t>
            </a:r>
            <a:r>
              <a:rPr lang="en-US" sz="2400" dirty="0"/>
              <a:t> Project management and working procedure efficiency</a:t>
            </a:r>
            <a:br>
              <a:rPr lang="en-US" sz="2400" dirty="0"/>
            </a:br>
            <a:r>
              <a:rPr lang="en-US" sz="2400" dirty="0">
                <a:sym typeface="Symbol" panose="05050102010706020507" pitchFamily="18" charset="2"/>
              </a:rPr>
              <a:t></a:t>
            </a:r>
            <a:r>
              <a:rPr lang="en-US" sz="2400" dirty="0"/>
              <a:t> Project meetings efficiency</a:t>
            </a:r>
            <a:br>
              <a:rPr lang="en-US" sz="2400" dirty="0"/>
            </a:br>
            <a:endParaRPr lang="en-US" sz="2400" dirty="0"/>
          </a:p>
        </p:txBody>
      </p:sp>
    </p:spTree>
    <p:extLst>
      <p:ext uri="{BB962C8B-B14F-4D97-AF65-F5344CB8AC3E}">
        <p14:creationId xmlns:p14="http://schemas.microsoft.com/office/powerpoint/2010/main" val="1721277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FF254-51BD-4860-A3B6-147EFB850F1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986CA3D-56D8-451A-AC97-1598FF08E3BB}"/>
              </a:ext>
            </a:extLst>
          </p:cNvPr>
          <p:cNvSpPr>
            <a:spLocks noGrp="1"/>
          </p:cNvSpPr>
          <p:nvPr>
            <p:ph idx="1"/>
          </p:nvPr>
        </p:nvSpPr>
        <p:spPr/>
        <p:txBody>
          <a:bodyPr/>
          <a:lstStyle/>
          <a:p>
            <a:pPr marL="0" indent="0" algn="ctr">
              <a:buNone/>
            </a:pPr>
            <a:endParaRPr lang="en-US" dirty="0"/>
          </a:p>
          <a:p>
            <a:pPr marL="0" indent="0" algn="ctr">
              <a:buNone/>
            </a:pPr>
            <a:r>
              <a:rPr lang="en-US" dirty="0"/>
              <a:t>If the quality differs from the expected, the partners are granted for limited time intervals to improve it and correct mistakes. In such cases, the project  coordinator and local project coordinators in are the responsible actors.</a:t>
            </a:r>
          </a:p>
        </p:txBody>
      </p:sp>
    </p:spTree>
    <p:extLst>
      <p:ext uri="{BB962C8B-B14F-4D97-AF65-F5344CB8AC3E}">
        <p14:creationId xmlns:p14="http://schemas.microsoft.com/office/powerpoint/2010/main" val="3417850915"/>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E81C9D8A2B5534797249304FAC18792" ma:contentTypeVersion="0" ma:contentTypeDescription="Create a new document." ma:contentTypeScope="" ma:versionID="d9cf9377d914b01b94bedab51b764715">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78EB210-186E-457E-9CD8-A9BBEF8FBC71}"/>
</file>

<file path=customXml/itemProps2.xml><?xml version="1.0" encoding="utf-8"?>
<ds:datastoreItem xmlns:ds="http://schemas.openxmlformats.org/officeDocument/2006/customXml" ds:itemID="{B2FC1F04-CEE0-4910-BF4E-FDC259A0774B}"/>
</file>

<file path=customXml/itemProps3.xml><?xml version="1.0" encoding="utf-8"?>
<ds:datastoreItem xmlns:ds="http://schemas.openxmlformats.org/officeDocument/2006/customXml" ds:itemID="{37D6393C-64FA-4A9B-9E2F-69CAD21332C8}"/>
</file>

<file path=docProps/app.xml><?xml version="1.0" encoding="utf-8"?>
<Properties xmlns="http://schemas.openxmlformats.org/officeDocument/2006/extended-properties" xmlns:vt="http://schemas.openxmlformats.org/officeDocument/2006/docPropsVTypes">
  <TotalTime>2280</TotalTime>
  <Words>471</Words>
  <Application>Microsoft Office PowerPoint</Application>
  <PresentationFormat>On-screen Show (4:3)</PresentationFormat>
  <Paragraphs>92</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Symbol</vt:lpstr>
      <vt:lpstr>Larissa</vt:lpstr>
      <vt:lpstr>PowerPoint Presentation</vt:lpstr>
      <vt:lpstr>Assumptions And Risks</vt:lpstr>
      <vt:lpstr>Assumptions And Risks</vt:lpstr>
      <vt:lpstr>PowerPoint Presentation</vt:lpstr>
      <vt:lpstr>PowerPoint Presentation</vt:lpstr>
      <vt:lpstr>PowerPoint Presentation</vt:lpstr>
      <vt:lpstr>PowerPoint Presentation</vt:lpstr>
      <vt:lpstr>Quantitative Measure of  Project Progress</vt:lpstr>
      <vt:lpstr>PowerPoint Presentation</vt:lpstr>
      <vt:lpstr>Tasks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qashi</dc:creator>
  <cp:lastModifiedBy>Nazar Haddad</cp:lastModifiedBy>
  <cp:revision>31</cp:revision>
  <dcterms:created xsi:type="dcterms:W3CDTF">2018-02-14T12:14:24Z</dcterms:created>
  <dcterms:modified xsi:type="dcterms:W3CDTF">2018-02-23T05:17:40Z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0x010100DE81C9D8A2B5534797249304FAC18792</vt:lpwstr>
  </property>
</Properties>
</file>